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2" r:id="rId2"/>
    <p:sldId id="283" r:id="rId3"/>
    <p:sldId id="284" r:id="rId4"/>
    <p:sldId id="259" r:id="rId5"/>
    <p:sldId id="257" r:id="rId6"/>
    <p:sldId id="273" r:id="rId7"/>
    <p:sldId id="274" r:id="rId8"/>
    <p:sldId id="275" r:id="rId9"/>
    <p:sldId id="276" r:id="rId10"/>
    <p:sldId id="260" r:id="rId11"/>
    <p:sldId id="277" r:id="rId12"/>
    <p:sldId id="261" r:id="rId13"/>
    <p:sldId id="262" r:id="rId14"/>
    <p:sldId id="263" r:id="rId15"/>
    <p:sldId id="264" r:id="rId16"/>
    <p:sldId id="278" r:id="rId17"/>
    <p:sldId id="280" r:id="rId18"/>
    <p:sldId id="265" r:id="rId19"/>
    <p:sldId id="267" r:id="rId20"/>
    <p:sldId id="268" r:id="rId21"/>
    <p:sldId id="269" r:id="rId22"/>
    <p:sldId id="270" r:id="rId23"/>
    <p:sldId id="271" r:id="rId24"/>
    <p:sldId id="272" r:id="rId25"/>
    <p:sldId id="2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0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8B13C-BA78-CE4A-9BA9-B9260B997881}" type="datetimeFigureOut">
              <a:rPr lang="en-US" smtClean="0"/>
              <a:t>5/8/16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4EF55-AF62-3044-BD76-A3E42D07BC1F}" type="slidenum">
              <a:rPr lang="en-US" smtClean="0"/>
              <a:t>‹#›</a:t>
            </a:fld>
            <a:endParaRPr lang="en-US"/>
          </a:p>
        </p:txBody>
      </p:sp>
    </p:spTree>
    <p:extLst>
      <p:ext uri="{BB962C8B-B14F-4D97-AF65-F5344CB8AC3E}">
        <p14:creationId xmlns:p14="http://schemas.microsoft.com/office/powerpoint/2010/main" val="852133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fld id="{623EDF74-755A-4BAA-98EC-6AB56CD08F6F}" type="slidenum">
              <a:rPr lang="bg-BG" smtClean="0"/>
              <a:pPr/>
              <a:t>2</a:t>
            </a:fld>
            <a:endParaRPr lang="bg-B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623EDF74-755A-4BAA-98EC-6AB56CD08F6F}" type="slidenum">
              <a:rPr lang="bg-BG" smtClean="0"/>
              <a:pPr/>
              <a:t>24</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623EDF74-755A-4BAA-98EC-6AB56CD08F6F}" type="slidenum">
              <a:rPr lang="bg-BG" smtClean="0"/>
              <a:pPr/>
              <a:t>3</a:t>
            </a:fld>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accent2">
                    <a:lumMod val="75000"/>
                  </a:schemeClr>
                </a:solidFill>
              </a:rPr>
              <a:t>The influence of ancient Greece on wine is significant, not only to the Greek wine industry but to the development of almost all European wine regions and to the history of wine itself</a:t>
            </a:r>
            <a:endParaRPr lang="bg-BG" dirty="0"/>
          </a:p>
        </p:txBody>
      </p:sp>
      <p:sp>
        <p:nvSpPr>
          <p:cNvPr id="4" name="Slide Number Placeholder 3"/>
          <p:cNvSpPr>
            <a:spLocks noGrp="1"/>
          </p:cNvSpPr>
          <p:nvPr>
            <p:ph type="sldNum" sz="quarter" idx="10"/>
          </p:nvPr>
        </p:nvSpPr>
        <p:spPr/>
        <p:txBody>
          <a:bodyPr/>
          <a:lstStyle/>
          <a:p>
            <a:fld id="{623EDF74-755A-4BAA-98EC-6AB56CD08F6F}" type="slidenum">
              <a:rPr lang="bg-BG" smtClean="0"/>
              <a:pPr/>
              <a:t>6</a:t>
            </a:fld>
            <a:endParaRPr 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623EDF74-755A-4BAA-98EC-6AB56CD08F6F}" type="slidenum">
              <a:rPr lang="bg-BG" smtClean="0"/>
              <a:pPr/>
              <a:t>7</a:t>
            </a:fld>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623EDF74-755A-4BAA-98EC-6AB56CD08F6F}" type="slidenum">
              <a:rPr lang="bg-BG" smtClean="0"/>
              <a:pPr/>
              <a:t>8</a:t>
            </a:fld>
            <a:endParaRPr 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623EDF74-755A-4BAA-98EC-6AB56CD08F6F}" type="slidenum">
              <a:rPr lang="bg-BG" smtClean="0"/>
              <a:pPr/>
              <a:t>9</a:t>
            </a:fld>
            <a:endParaRPr lang="bg-B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623EDF74-755A-4BAA-98EC-6AB56CD08F6F}" type="slidenum">
              <a:rPr lang="bg-BG" smtClean="0"/>
              <a:pPr/>
              <a:t>11</a:t>
            </a:fld>
            <a:endParaRPr lang="bg-B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623EDF74-755A-4BAA-98EC-6AB56CD08F6F}" type="slidenum">
              <a:rPr lang="bg-BG" smtClean="0"/>
              <a:pPr/>
              <a:t>16</a:t>
            </a:fld>
            <a:endParaRPr 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623EDF74-755A-4BAA-98EC-6AB56CD08F6F}" type="slidenum">
              <a:rPr lang="bg-BG" smtClean="0"/>
              <a:pPr/>
              <a:t>17</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E8D964B0-7BA0-544C-A878-6822DA4CB531}" type="datetimeFigureOut">
              <a:rPr lang="en-US" smtClean="0"/>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4A09C-2F5D-F949-A6E6-99D2A6905FF4}" type="slidenum">
              <a:rPr lang="en-US" smtClean="0"/>
              <a:t>‹#›</a:t>
            </a:fld>
            <a:endParaRPr lang="en-US"/>
          </a:p>
        </p:txBody>
      </p:sp>
    </p:spTree>
    <p:extLst>
      <p:ext uri="{BB962C8B-B14F-4D97-AF65-F5344CB8AC3E}">
        <p14:creationId xmlns:p14="http://schemas.microsoft.com/office/powerpoint/2010/main" val="68882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8D964B0-7BA0-544C-A878-6822DA4CB531}" type="datetimeFigureOut">
              <a:rPr lang="en-US" smtClean="0"/>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4A09C-2F5D-F949-A6E6-99D2A6905FF4}" type="slidenum">
              <a:rPr lang="en-US" smtClean="0"/>
              <a:t>‹#›</a:t>
            </a:fld>
            <a:endParaRPr lang="en-US"/>
          </a:p>
        </p:txBody>
      </p:sp>
    </p:spTree>
    <p:extLst>
      <p:ext uri="{BB962C8B-B14F-4D97-AF65-F5344CB8AC3E}">
        <p14:creationId xmlns:p14="http://schemas.microsoft.com/office/powerpoint/2010/main" val="44210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8D964B0-7BA0-544C-A878-6822DA4CB531}" type="datetimeFigureOut">
              <a:rPr lang="en-US" smtClean="0"/>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4A09C-2F5D-F949-A6E6-99D2A6905FF4}" type="slidenum">
              <a:rPr lang="en-US" smtClean="0"/>
              <a:t>‹#›</a:t>
            </a:fld>
            <a:endParaRPr lang="en-US"/>
          </a:p>
        </p:txBody>
      </p:sp>
    </p:spTree>
    <p:extLst>
      <p:ext uri="{BB962C8B-B14F-4D97-AF65-F5344CB8AC3E}">
        <p14:creationId xmlns:p14="http://schemas.microsoft.com/office/powerpoint/2010/main" val="191190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8D964B0-7BA0-544C-A878-6822DA4CB531}" type="datetimeFigureOut">
              <a:rPr lang="en-US" smtClean="0"/>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4A09C-2F5D-F949-A6E6-99D2A6905FF4}" type="slidenum">
              <a:rPr lang="en-US" smtClean="0"/>
              <a:t>‹#›</a:t>
            </a:fld>
            <a:endParaRPr lang="en-US"/>
          </a:p>
        </p:txBody>
      </p:sp>
    </p:spTree>
    <p:extLst>
      <p:ext uri="{BB962C8B-B14F-4D97-AF65-F5344CB8AC3E}">
        <p14:creationId xmlns:p14="http://schemas.microsoft.com/office/powerpoint/2010/main" val="332389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E8D964B0-7BA0-544C-A878-6822DA4CB531}" type="datetimeFigureOut">
              <a:rPr lang="en-US" smtClean="0"/>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4A09C-2F5D-F949-A6E6-99D2A6905FF4}" type="slidenum">
              <a:rPr lang="en-US" smtClean="0"/>
              <a:t>‹#›</a:t>
            </a:fld>
            <a:endParaRPr lang="en-US"/>
          </a:p>
        </p:txBody>
      </p:sp>
    </p:spTree>
    <p:extLst>
      <p:ext uri="{BB962C8B-B14F-4D97-AF65-F5344CB8AC3E}">
        <p14:creationId xmlns:p14="http://schemas.microsoft.com/office/powerpoint/2010/main" val="174469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E8D964B0-7BA0-544C-A878-6822DA4CB531}" type="datetimeFigureOut">
              <a:rPr lang="en-US" smtClean="0"/>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4A09C-2F5D-F949-A6E6-99D2A6905FF4}" type="slidenum">
              <a:rPr lang="en-US" smtClean="0"/>
              <a:t>‹#›</a:t>
            </a:fld>
            <a:endParaRPr lang="en-US"/>
          </a:p>
        </p:txBody>
      </p:sp>
    </p:spTree>
    <p:extLst>
      <p:ext uri="{BB962C8B-B14F-4D97-AF65-F5344CB8AC3E}">
        <p14:creationId xmlns:p14="http://schemas.microsoft.com/office/powerpoint/2010/main" val="1372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E8D964B0-7BA0-544C-A878-6822DA4CB531}" type="datetimeFigureOut">
              <a:rPr lang="en-US" smtClean="0"/>
              <a:t>5/8/16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4A09C-2F5D-F949-A6E6-99D2A6905FF4}" type="slidenum">
              <a:rPr lang="en-US" smtClean="0"/>
              <a:t>‹#›</a:t>
            </a:fld>
            <a:endParaRPr lang="en-US"/>
          </a:p>
        </p:txBody>
      </p:sp>
    </p:spTree>
    <p:extLst>
      <p:ext uri="{BB962C8B-B14F-4D97-AF65-F5344CB8AC3E}">
        <p14:creationId xmlns:p14="http://schemas.microsoft.com/office/powerpoint/2010/main" val="184282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E8D964B0-7BA0-544C-A878-6822DA4CB531}" type="datetimeFigureOut">
              <a:rPr lang="en-US" smtClean="0"/>
              <a:t>5/8/16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4A09C-2F5D-F949-A6E6-99D2A6905FF4}" type="slidenum">
              <a:rPr lang="en-US" smtClean="0"/>
              <a:t>‹#›</a:t>
            </a:fld>
            <a:endParaRPr lang="en-US"/>
          </a:p>
        </p:txBody>
      </p:sp>
    </p:spTree>
    <p:extLst>
      <p:ext uri="{BB962C8B-B14F-4D97-AF65-F5344CB8AC3E}">
        <p14:creationId xmlns:p14="http://schemas.microsoft.com/office/powerpoint/2010/main" val="135849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964B0-7BA0-544C-A878-6822DA4CB531}" type="datetimeFigureOut">
              <a:rPr lang="en-US" smtClean="0"/>
              <a:t>5/8/16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4A09C-2F5D-F949-A6E6-99D2A6905FF4}" type="slidenum">
              <a:rPr lang="en-US" smtClean="0"/>
              <a:t>‹#›</a:t>
            </a:fld>
            <a:endParaRPr lang="en-US"/>
          </a:p>
        </p:txBody>
      </p:sp>
    </p:spTree>
    <p:extLst>
      <p:ext uri="{BB962C8B-B14F-4D97-AF65-F5344CB8AC3E}">
        <p14:creationId xmlns:p14="http://schemas.microsoft.com/office/powerpoint/2010/main" val="320519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8D964B0-7BA0-544C-A878-6822DA4CB531}" type="datetimeFigureOut">
              <a:rPr lang="en-US" smtClean="0"/>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4A09C-2F5D-F949-A6E6-99D2A6905FF4}" type="slidenum">
              <a:rPr lang="en-US" smtClean="0"/>
              <a:t>‹#›</a:t>
            </a:fld>
            <a:endParaRPr lang="en-US"/>
          </a:p>
        </p:txBody>
      </p:sp>
    </p:spTree>
    <p:extLst>
      <p:ext uri="{BB962C8B-B14F-4D97-AF65-F5344CB8AC3E}">
        <p14:creationId xmlns:p14="http://schemas.microsoft.com/office/powerpoint/2010/main" val="32903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8D964B0-7BA0-544C-A878-6822DA4CB531}" type="datetimeFigureOut">
              <a:rPr lang="en-US" smtClean="0"/>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4A09C-2F5D-F949-A6E6-99D2A6905FF4}" type="slidenum">
              <a:rPr lang="en-US" smtClean="0"/>
              <a:t>‹#›</a:t>
            </a:fld>
            <a:endParaRPr lang="en-US"/>
          </a:p>
        </p:txBody>
      </p:sp>
    </p:spTree>
    <p:extLst>
      <p:ext uri="{BB962C8B-B14F-4D97-AF65-F5344CB8AC3E}">
        <p14:creationId xmlns:p14="http://schemas.microsoft.com/office/powerpoint/2010/main" val="39192779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964B0-7BA0-544C-A878-6822DA4CB531}" type="datetimeFigureOut">
              <a:rPr lang="en-US" smtClean="0"/>
              <a:t>5/8/16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4A09C-2F5D-F949-A6E6-99D2A6905FF4}" type="slidenum">
              <a:rPr lang="en-US" smtClean="0"/>
              <a:t>‹#›</a:t>
            </a:fld>
            <a:endParaRPr lang="en-US"/>
          </a:p>
        </p:txBody>
      </p:sp>
    </p:spTree>
    <p:extLst>
      <p:ext uri="{BB962C8B-B14F-4D97-AF65-F5344CB8AC3E}">
        <p14:creationId xmlns:p14="http://schemas.microsoft.com/office/powerpoint/2010/main" val="427372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solidFill>
                  <a:srgbClr val="800000"/>
                </a:solidFill>
                <a:latin typeface="+mn-lt"/>
                <a:cs typeface="Arial Hebrew"/>
              </a:rPr>
              <a:t>Bulgarian Wine Sector</a:t>
            </a:r>
            <a:br>
              <a:rPr lang="en-US" b="1" dirty="0" smtClean="0">
                <a:solidFill>
                  <a:srgbClr val="800000"/>
                </a:solidFill>
                <a:latin typeface="+mn-lt"/>
                <a:cs typeface="Arial Hebrew"/>
              </a:rPr>
            </a:br>
            <a:r>
              <a:rPr lang="en-US" b="1" dirty="0">
                <a:solidFill>
                  <a:srgbClr val="800000"/>
                </a:solidFill>
                <a:latin typeface="+mn-lt"/>
                <a:cs typeface="Arial Hebrew"/>
              </a:rPr>
              <a:t>G</a:t>
            </a:r>
            <a:r>
              <a:rPr lang="en-US" b="1" dirty="0" smtClean="0">
                <a:solidFill>
                  <a:srgbClr val="800000"/>
                </a:solidFill>
                <a:latin typeface="+mn-lt"/>
                <a:cs typeface="Arial Hebrew"/>
              </a:rPr>
              <a:t>eneral </a:t>
            </a:r>
            <a:r>
              <a:rPr lang="en-US" b="1" dirty="0">
                <a:solidFill>
                  <a:srgbClr val="800000"/>
                </a:solidFill>
                <a:latin typeface="+mn-lt"/>
                <a:cs typeface="Arial Hebrew"/>
              </a:rPr>
              <a:t>O</a:t>
            </a:r>
            <a:r>
              <a:rPr lang="en-US" b="1" dirty="0" smtClean="0">
                <a:solidFill>
                  <a:srgbClr val="800000"/>
                </a:solidFill>
                <a:latin typeface="+mn-lt"/>
                <a:cs typeface="Arial Hebrew"/>
              </a:rPr>
              <a:t>verview</a:t>
            </a:r>
            <a:endParaRPr lang="en-US" b="1" dirty="0">
              <a:solidFill>
                <a:srgbClr val="800000"/>
              </a:solidFill>
              <a:latin typeface="+mn-lt"/>
              <a:cs typeface="Arial Hebrew"/>
            </a:endParaRPr>
          </a:p>
        </p:txBody>
      </p:sp>
      <p:sp>
        <p:nvSpPr>
          <p:cNvPr id="4" name="Subtitle 3"/>
          <p:cNvSpPr>
            <a:spLocks noGrp="1"/>
          </p:cNvSpPr>
          <p:nvPr>
            <p:ph type="subTitle" idx="1"/>
          </p:nvPr>
        </p:nvSpPr>
        <p:spPr/>
        <p:txBody>
          <a:bodyPr/>
          <a:lstStyle/>
          <a:p>
            <a:endParaRPr lang="en-US" sz="2400" dirty="0" smtClean="0">
              <a:solidFill>
                <a:schemeClr val="tx1">
                  <a:lumMod val="65000"/>
                  <a:lumOff val="35000"/>
                </a:schemeClr>
              </a:solidFill>
            </a:endParaRPr>
          </a:p>
          <a:p>
            <a:r>
              <a:rPr lang="en-US" sz="2400" dirty="0" err="1" smtClean="0">
                <a:solidFill>
                  <a:schemeClr val="tx1">
                    <a:lumMod val="65000"/>
                    <a:lumOff val="35000"/>
                  </a:schemeClr>
                </a:solidFill>
              </a:rPr>
              <a:t>eng</a:t>
            </a:r>
            <a:r>
              <a:rPr lang="en-US" sz="2400" dirty="0" err="1" smtClean="0">
                <a:solidFill>
                  <a:schemeClr val="tx1">
                    <a:lumMod val="65000"/>
                    <a:lumOff val="35000"/>
                  </a:schemeClr>
                </a:solidFill>
              </a:rPr>
              <a:t>.</a:t>
            </a:r>
            <a:r>
              <a:rPr lang="en-US" sz="2400" dirty="0" smtClean="0">
                <a:solidFill>
                  <a:schemeClr val="tx1">
                    <a:lumMod val="65000"/>
                    <a:lumOff val="35000"/>
                  </a:schemeClr>
                </a:solidFill>
              </a:rPr>
              <a:t> Galina </a:t>
            </a:r>
            <a:r>
              <a:rPr lang="en-US" sz="2400" dirty="0" err="1" smtClean="0">
                <a:solidFill>
                  <a:schemeClr val="tx1">
                    <a:lumMod val="65000"/>
                    <a:lumOff val="35000"/>
                  </a:schemeClr>
                </a:solidFill>
              </a:rPr>
              <a:t>Niforou</a:t>
            </a:r>
            <a:r>
              <a:rPr lang="en-US" sz="2400" dirty="0" smtClean="0">
                <a:solidFill>
                  <a:schemeClr val="tx1">
                    <a:lumMod val="65000"/>
                    <a:lumOff val="35000"/>
                  </a:schemeClr>
                </a:solidFill>
              </a:rPr>
              <a:t>, Wine MBA </a:t>
            </a:r>
          </a:p>
          <a:p>
            <a:r>
              <a:rPr lang="en-US" sz="2400" dirty="0" smtClean="0">
                <a:solidFill>
                  <a:schemeClr val="tx1">
                    <a:lumMod val="65000"/>
                    <a:lumOff val="35000"/>
                  </a:schemeClr>
                </a:solidFill>
              </a:rPr>
              <a:t>Chairwoman of Bulgarian Wine export Association</a:t>
            </a:r>
            <a:endParaRPr lang="en-US" sz="2400" dirty="0">
              <a:solidFill>
                <a:schemeClr val="tx1">
                  <a:lumMod val="65000"/>
                  <a:lumOff val="35000"/>
                </a:schemeClr>
              </a:solidFill>
            </a:endParaRPr>
          </a:p>
        </p:txBody>
      </p:sp>
      <p:pic>
        <p:nvPicPr>
          <p:cNvPr id="5" name="Content Placeholder 4" descr="C:\Users\G-Acer\Desktop\Logo Varianti\Logo Full Transparent.png"/>
          <p:cNvPicPr>
            <a:picLocks noChangeAspect="1" noChangeArrowheads="1"/>
          </p:cNvPicPr>
          <p:nvPr/>
        </p:nvPicPr>
        <p:blipFill>
          <a:blip r:embed="rId2"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1561100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Bulgarian wine industry at a glance</a:t>
            </a:r>
            <a:endParaRPr lang="en-US" dirty="0">
              <a:solidFill>
                <a:srgbClr val="800000"/>
              </a:solidFill>
            </a:endParaRPr>
          </a:p>
        </p:txBody>
      </p:sp>
      <p:sp>
        <p:nvSpPr>
          <p:cNvPr id="5" name="Content Placeholder 4"/>
          <p:cNvSpPr>
            <a:spLocks noGrp="1"/>
          </p:cNvSpPr>
          <p:nvPr>
            <p:ph idx="1"/>
          </p:nvPr>
        </p:nvSpPr>
        <p:spPr>
          <a:xfrm>
            <a:off x="457200" y="1965158"/>
            <a:ext cx="8229600" cy="4161005"/>
          </a:xfrm>
        </p:spPr>
        <p:txBody>
          <a:bodyPr>
            <a:normAutofit fontScale="70000" lnSpcReduction="20000"/>
          </a:bodyPr>
          <a:lstStyle/>
          <a:p>
            <a:r>
              <a:rPr lang="en-US" b="1" dirty="0" smtClean="0">
                <a:solidFill>
                  <a:srgbClr val="800000"/>
                </a:solidFill>
              </a:rPr>
              <a:t>1960</a:t>
            </a:r>
            <a:r>
              <a:rPr lang="en-US" dirty="0" smtClean="0"/>
              <a:t> - starting the development of modern wine industry with industrial production capacity</a:t>
            </a:r>
          </a:p>
          <a:p>
            <a:r>
              <a:rPr lang="en-US" b="1" dirty="0" smtClean="0">
                <a:solidFill>
                  <a:srgbClr val="800000"/>
                </a:solidFill>
              </a:rPr>
              <a:t>1970</a:t>
            </a:r>
            <a:r>
              <a:rPr lang="en-US" dirty="0" smtClean="0"/>
              <a:t> - mass production of inexpensive wines targeted for Eastern market - 4</a:t>
            </a:r>
            <a:r>
              <a:rPr lang="en-US" baseline="30000" dirty="0" smtClean="0"/>
              <a:t>th</a:t>
            </a:r>
            <a:r>
              <a:rPr lang="en-US" dirty="0" smtClean="0"/>
              <a:t> LARGEST wine producer in the world </a:t>
            </a:r>
          </a:p>
          <a:p>
            <a:r>
              <a:rPr lang="en-US" b="1" dirty="0" smtClean="0">
                <a:solidFill>
                  <a:srgbClr val="800000"/>
                </a:solidFill>
              </a:rPr>
              <a:t>1980 -1990 </a:t>
            </a:r>
            <a:r>
              <a:rPr lang="en-US" dirty="0" smtClean="0"/>
              <a:t>- the world 2</a:t>
            </a:r>
            <a:r>
              <a:rPr lang="en-US" baseline="30000" dirty="0" smtClean="0"/>
              <a:t>nd</a:t>
            </a:r>
            <a:r>
              <a:rPr lang="en-US" dirty="0" smtClean="0"/>
              <a:t> WINE EXPORTER after France</a:t>
            </a:r>
          </a:p>
          <a:p>
            <a:pPr marL="0" indent="0">
              <a:buNone/>
            </a:pPr>
            <a:r>
              <a:rPr lang="en-US" dirty="0" smtClean="0"/>
              <a:t>     - starting the export to the western markets – GB, The Netherlands, Scandinavia, West Germany and Japan</a:t>
            </a:r>
          </a:p>
          <a:p>
            <a:r>
              <a:rPr lang="en-US" b="1" dirty="0" smtClean="0">
                <a:solidFill>
                  <a:srgbClr val="800000"/>
                </a:solidFill>
              </a:rPr>
              <a:t>1990 -  2003 </a:t>
            </a:r>
            <a:r>
              <a:rPr lang="en-US" dirty="0" smtClean="0"/>
              <a:t>– Market liberalization and lost of the guaranteed market in the East</a:t>
            </a:r>
          </a:p>
          <a:p>
            <a:pPr marL="0" indent="0">
              <a:buNone/>
            </a:pPr>
            <a:r>
              <a:rPr lang="en-US" dirty="0" smtClean="0"/>
              <a:t> - restitution of the agricultural land to the pre communist owners</a:t>
            </a:r>
          </a:p>
          <a:p>
            <a:pPr marL="0" indent="0">
              <a:buNone/>
            </a:pPr>
            <a:r>
              <a:rPr lang="en-US" dirty="0" smtClean="0"/>
              <a:t> - privatization of the wineries</a:t>
            </a:r>
          </a:p>
          <a:p>
            <a:r>
              <a:rPr lang="en-US" b="1" dirty="0" smtClean="0">
                <a:solidFill>
                  <a:srgbClr val="800000"/>
                </a:solidFill>
              </a:rPr>
              <a:t>2007</a:t>
            </a:r>
            <a:r>
              <a:rPr lang="en-US" dirty="0" smtClean="0"/>
              <a:t>- EU entry and access to the new agricultural subsidies </a:t>
            </a:r>
          </a:p>
          <a:p>
            <a:pPr marL="0" indent="0">
              <a:buNone/>
            </a:pPr>
            <a:endParaRPr lang="en-US" dirty="0" smtClean="0"/>
          </a:p>
        </p:txBody>
      </p:sp>
      <p:pic>
        <p:nvPicPr>
          <p:cNvPr id="4" name="Content Placeholder 4" descr="C:\Users\G-Acer\Desktop\Logo Varianti\Logo Full Transparent.png"/>
          <p:cNvPicPr>
            <a:picLocks noChangeAspect="1" noChangeArrowheads="1"/>
          </p:cNvPicPr>
          <p:nvPr/>
        </p:nvPicPr>
        <p:blipFill>
          <a:blip r:embed="rId2"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105583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new époque</a:t>
            </a:r>
            <a:endParaRPr lang="bg-BG" dirty="0">
              <a:solidFill>
                <a:srgbClr val="C00000"/>
              </a:solidFill>
            </a:endParaRPr>
          </a:p>
        </p:txBody>
      </p:sp>
      <p:pic>
        <p:nvPicPr>
          <p:cNvPr id="5" name="Content Placeholder 4" descr="download (1).jpg"/>
          <p:cNvPicPr>
            <a:picLocks noGrp="1" noChangeAspect="1"/>
          </p:cNvPicPr>
          <p:nvPr>
            <p:ph sz="half" idx="1"/>
          </p:nvPr>
        </p:nvPicPr>
        <p:blipFill>
          <a:blip r:embed="rId3" cstate="print"/>
          <a:stretch>
            <a:fillRect/>
          </a:stretch>
        </p:blipFill>
        <p:spPr>
          <a:xfrm>
            <a:off x="323528" y="2132856"/>
            <a:ext cx="4220142" cy="2808312"/>
          </a:xfrm>
        </p:spPr>
      </p:pic>
      <p:sp>
        <p:nvSpPr>
          <p:cNvPr id="7" name="Content Placeholder 6"/>
          <p:cNvSpPr>
            <a:spLocks noGrp="1"/>
          </p:cNvSpPr>
          <p:nvPr>
            <p:ph sz="half" idx="2"/>
          </p:nvPr>
        </p:nvSpPr>
        <p:spPr/>
        <p:txBody>
          <a:bodyPr/>
          <a:lstStyle/>
          <a:p>
            <a:r>
              <a:rPr lang="en-US" dirty="0" smtClean="0">
                <a:solidFill>
                  <a:srgbClr val="595959"/>
                </a:solidFill>
              </a:rPr>
              <a:t>Huge investment in  new vineyards</a:t>
            </a:r>
          </a:p>
          <a:p>
            <a:r>
              <a:rPr lang="en-US" dirty="0" smtClean="0">
                <a:solidFill>
                  <a:srgbClr val="595959"/>
                </a:solidFill>
              </a:rPr>
              <a:t>EU program</a:t>
            </a:r>
          </a:p>
          <a:p>
            <a:r>
              <a:rPr lang="en-US" dirty="0" smtClean="0">
                <a:solidFill>
                  <a:srgbClr val="595959"/>
                </a:solidFill>
              </a:rPr>
              <a:t>Modern winemaking combined with the millennia old tradition</a:t>
            </a:r>
          </a:p>
          <a:p>
            <a:r>
              <a:rPr lang="en-US" dirty="0" smtClean="0">
                <a:solidFill>
                  <a:srgbClr val="595959"/>
                </a:solidFill>
              </a:rPr>
              <a:t>Modern marketing approach</a:t>
            </a:r>
          </a:p>
          <a:p>
            <a:r>
              <a:rPr lang="en-US" dirty="0" smtClean="0">
                <a:solidFill>
                  <a:srgbClr val="595959"/>
                </a:solidFill>
              </a:rPr>
              <a:t>Brand development</a:t>
            </a:r>
          </a:p>
          <a:p>
            <a:pPr>
              <a:buNone/>
            </a:pPr>
            <a:endParaRPr lang="en-US" dirty="0" smtClean="0"/>
          </a:p>
          <a:p>
            <a:endParaRPr lang="en-US" dirty="0" smtClean="0"/>
          </a:p>
          <a:p>
            <a:endParaRPr lang="en-US" dirty="0" smtClean="0"/>
          </a:p>
          <a:p>
            <a:endParaRPr lang="bg-BG" dirty="0"/>
          </a:p>
        </p:txBody>
      </p:sp>
      <p:pic>
        <p:nvPicPr>
          <p:cNvPr id="6" name="Content Placeholder 4" descr="C:\Users\G-Acer\Desktop\Logo Varianti\Logo Full Transparent.png"/>
          <p:cNvPicPr>
            <a:picLocks noChangeAspect="1" noChangeArrowheads="1"/>
          </p:cNvPicPr>
          <p:nvPr/>
        </p:nvPicPr>
        <p:blipFill>
          <a:blip r:embed="rId4"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75646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Key Figures</a:t>
            </a:r>
            <a:endParaRPr lang="en-US" dirty="0">
              <a:solidFill>
                <a:srgbClr val="8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60 000 ha vineyard</a:t>
            </a:r>
          </a:p>
          <a:p>
            <a:r>
              <a:rPr lang="en-US" smtClean="0"/>
              <a:t>175   </a:t>
            </a:r>
            <a:r>
              <a:rPr lang="en-US" dirty="0" err="1" smtClean="0"/>
              <a:t>mln</a:t>
            </a:r>
            <a:r>
              <a:rPr lang="en-US" dirty="0" smtClean="0"/>
              <a:t> l wine produced for 2015</a:t>
            </a:r>
          </a:p>
          <a:p>
            <a:r>
              <a:rPr lang="en-US" dirty="0" smtClean="0"/>
              <a:t>65 foreign investments</a:t>
            </a:r>
          </a:p>
          <a:p>
            <a:r>
              <a:rPr lang="en-US" dirty="0" smtClean="0"/>
              <a:t>260</a:t>
            </a:r>
            <a:r>
              <a:rPr lang="bg-BG" dirty="0" smtClean="0"/>
              <a:t> wineries</a:t>
            </a:r>
            <a:r>
              <a:rPr lang="en-US" dirty="0" smtClean="0"/>
              <a:t> </a:t>
            </a:r>
          </a:p>
          <a:p>
            <a:r>
              <a:rPr lang="en-US" dirty="0" smtClean="0"/>
              <a:t>19 wineries in construction</a:t>
            </a:r>
          </a:p>
          <a:p>
            <a:r>
              <a:rPr lang="bg-BG" dirty="0" smtClean="0"/>
              <a:t> </a:t>
            </a:r>
            <a:r>
              <a:rPr lang="en-US" dirty="0" smtClean="0"/>
              <a:t>25</a:t>
            </a:r>
            <a:r>
              <a:rPr lang="bg-BG" dirty="0" smtClean="0"/>
              <a:t>% </a:t>
            </a:r>
            <a:r>
              <a:rPr lang="en-US" dirty="0" smtClean="0"/>
              <a:t>of the vineyards surface with Bulgarian</a:t>
            </a:r>
            <a:r>
              <a:rPr lang="bg-BG" dirty="0" smtClean="0"/>
              <a:t> varieties</a:t>
            </a:r>
          </a:p>
          <a:p>
            <a:r>
              <a:rPr lang="bg-BG" dirty="0" smtClean="0"/>
              <a:t>1</a:t>
            </a:r>
            <a:r>
              <a:rPr lang="en-US" dirty="0" smtClean="0"/>
              <a:t>00</a:t>
            </a:r>
            <a:r>
              <a:rPr lang="bg-BG" dirty="0" smtClean="0"/>
              <a:t>,000 vine growers</a:t>
            </a:r>
          </a:p>
          <a:p>
            <a:r>
              <a:rPr lang="en-US" dirty="0" smtClean="0"/>
              <a:t>24</a:t>
            </a:r>
            <a:r>
              <a:rPr lang="bg-BG" dirty="0" smtClean="0"/>
              <a:t>% of vine growers have less than 0.2 ha of vineyards</a:t>
            </a:r>
            <a:endParaRPr lang="en-US" dirty="0" smtClean="0"/>
          </a:p>
          <a:p>
            <a:r>
              <a:rPr lang="en-US" dirty="0" smtClean="0"/>
              <a:t>7 vineries have more than 1000 ha each</a:t>
            </a:r>
            <a:endParaRPr lang="bg-BG" dirty="0" smtClean="0"/>
          </a:p>
          <a:p>
            <a:r>
              <a:rPr lang="en-US" dirty="0" smtClean="0"/>
              <a:t>7</a:t>
            </a:r>
            <a:r>
              <a:rPr lang="bg-BG" dirty="0" smtClean="0"/>
              <a:t> </a:t>
            </a:r>
            <a:r>
              <a:rPr lang="en-US" dirty="0" smtClean="0"/>
              <a:t>indigenous </a:t>
            </a:r>
            <a:r>
              <a:rPr lang="bg-BG" dirty="0" smtClean="0"/>
              <a:t>varieties</a:t>
            </a:r>
            <a:r>
              <a:rPr lang="en-US" dirty="0" smtClean="0"/>
              <a:t> </a:t>
            </a:r>
            <a:endParaRPr lang="bg-BG" dirty="0" smtClean="0"/>
          </a:p>
          <a:p>
            <a:pPr marL="0" indent="0">
              <a:buNone/>
            </a:pPr>
            <a:endParaRPr lang="en-US" dirty="0"/>
          </a:p>
        </p:txBody>
      </p:sp>
      <p:pic>
        <p:nvPicPr>
          <p:cNvPr id="4" name="Content Placeholder 4" descr="C:\Users\G-Acer\Desktop\Logo Varianti\Logo Full Transparent.png"/>
          <p:cNvPicPr>
            <a:picLocks noChangeAspect="1" noChangeArrowheads="1"/>
          </p:cNvPicPr>
          <p:nvPr/>
        </p:nvPicPr>
        <p:blipFill>
          <a:blip r:embed="rId2"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262283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158"/>
            <a:ext cx="8229600" cy="976480"/>
          </a:xfrm>
        </p:spPr>
        <p:txBody>
          <a:bodyPr>
            <a:noAutofit/>
          </a:bodyPr>
          <a:lstStyle/>
          <a:p>
            <a:pPr fontAlgn="b"/>
            <a:r>
              <a:rPr lang="en-US" sz="3600" dirty="0" smtClean="0">
                <a:solidFill>
                  <a:srgbClr val="800000"/>
                </a:solidFill>
              </a:rPr>
              <a:t>Situation of </a:t>
            </a:r>
            <a:r>
              <a:rPr lang="en-US" sz="3600" dirty="0" err="1" smtClean="0">
                <a:solidFill>
                  <a:srgbClr val="800000"/>
                </a:solidFill>
              </a:rPr>
              <a:t>viti</a:t>
            </a:r>
            <a:r>
              <a:rPr lang="en-US" sz="3600" dirty="0" smtClean="0">
                <a:solidFill>
                  <a:srgbClr val="800000"/>
                </a:solidFill>
              </a:rPr>
              <a:t> viniculture sector in </a:t>
            </a:r>
            <a:r>
              <a:rPr lang="en-US" sz="3600" dirty="0" smtClean="0">
                <a:solidFill>
                  <a:srgbClr val="800000"/>
                </a:solidFill>
              </a:rPr>
              <a:t>Bulgaria 2013</a:t>
            </a:r>
            <a:r>
              <a:rPr lang="en-US" sz="3600" dirty="0" smtClean="0">
                <a:solidFill>
                  <a:srgbClr val="800000"/>
                </a:solidFill>
              </a:rPr>
              <a:t>-2015</a:t>
            </a:r>
            <a:br>
              <a:rPr lang="en-US" sz="3600" dirty="0" smtClean="0">
                <a:solidFill>
                  <a:srgbClr val="800000"/>
                </a:solidFill>
              </a:rPr>
            </a:br>
            <a:endParaRPr lang="en-US" sz="3600" dirty="0">
              <a:solidFill>
                <a:srgbClr val="800000"/>
              </a:solidFill>
            </a:endParaRPr>
          </a:p>
        </p:txBody>
      </p:sp>
      <p:sp>
        <p:nvSpPr>
          <p:cNvPr id="3" name="Content Placeholder 2"/>
          <p:cNvSpPr>
            <a:spLocks noGrp="1"/>
          </p:cNvSpPr>
          <p:nvPr>
            <p:ph idx="1"/>
          </p:nvPr>
        </p:nvSpPr>
        <p:spPr/>
        <p:txBody>
          <a:bodyPr>
            <a:normAutofit/>
          </a:bodyPr>
          <a:lstStyle/>
          <a:p>
            <a:pPr fontAlgn="b"/>
            <a:endParaRPr lang="en-US" b="1" dirty="0" smtClean="0"/>
          </a:p>
          <a:p>
            <a:pPr fontAlgn="b"/>
            <a:r>
              <a:rPr lang="en-US" b="1" dirty="0" smtClean="0"/>
              <a:t>Vineyards (in ha)                                        59 </a:t>
            </a:r>
            <a:r>
              <a:rPr lang="en-US" b="1" dirty="0"/>
              <a:t>701</a:t>
            </a:r>
            <a:endParaRPr lang="en-US" dirty="0"/>
          </a:p>
          <a:p>
            <a:pPr fontAlgn="b"/>
            <a:r>
              <a:rPr lang="en-US" b="1" dirty="0" err="1"/>
              <a:t>Overal</a:t>
            </a:r>
            <a:r>
              <a:rPr lang="en-US" b="1" dirty="0"/>
              <a:t> production potential </a:t>
            </a:r>
            <a:r>
              <a:rPr lang="en-US" b="1" dirty="0" smtClean="0"/>
              <a:t>(in ha)</a:t>
            </a:r>
            <a:r>
              <a:rPr lang="en-US" dirty="0" smtClean="0"/>
              <a:t>       </a:t>
            </a:r>
            <a:r>
              <a:rPr lang="en-US" b="1" dirty="0" smtClean="0"/>
              <a:t>79 </a:t>
            </a:r>
            <a:r>
              <a:rPr lang="en-US" b="1" dirty="0"/>
              <a:t>281</a:t>
            </a:r>
            <a:endParaRPr lang="en-US" dirty="0"/>
          </a:p>
          <a:p>
            <a:pPr fontAlgn="b"/>
            <a:r>
              <a:rPr lang="en-US" b="1" dirty="0"/>
              <a:t>Rights in the National reserve </a:t>
            </a:r>
            <a:r>
              <a:rPr lang="en-US" b="1" dirty="0" smtClean="0"/>
              <a:t>(in ha)    16 </a:t>
            </a:r>
            <a:r>
              <a:rPr lang="en-US" b="1" dirty="0"/>
              <a:t>628</a:t>
            </a:r>
            <a:endParaRPr lang="en-US" dirty="0"/>
          </a:p>
          <a:p>
            <a:endParaRPr lang="en-US" dirty="0"/>
          </a:p>
        </p:txBody>
      </p:sp>
      <p:pic>
        <p:nvPicPr>
          <p:cNvPr id="4" name="Content Placeholder 4" descr="C:\Users\G-Acer\Desktop\Logo Varianti\Logo Full Transparent.png"/>
          <p:cNvPicPr>
            <a:picLocks noChangeAspect="1" noChangeArrowheads="1"/>
          </p:cNvPicPr>
          <p:nvPr/>
        </p:nvPicPr>
        <p:blipFill>
          <a:blip r:embed="rId2"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303962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800000"/>
                </a:solidFill>
              </a:rPr>
              <a:t>Situation of </a:t>
            </a:r>
            <a:r>
              <a:rPr lang="en-US" sz="3600" dirty="0" err="1" smtClean="0">
                <a:solidFill>
                  <a:srgbClr val="800000"/>
                </a:solidFill>
              </a:rPr>
              <a:t>viti</a:t>
            </a:r>
            <a:r>
              <a:rPr lang="en-US" sz="3600" dirty="0" smtClean="0">
                <a:solidFill>
                  <a:srgbClr val="800000"/>
                </a:solidFill>
              </a:rPr>
              <a:t> viniculture sector in </a:t>
            </a:r>
            <a:r>
              <a:rPr lang="en-US" sz="3600" dirty="0" smtClean="0">
                <a:solidFill>
                  <a:srgbClr val="800000"/>
                </a:solidFill>
              </a:rPr>
              <a:t>Bulgaria 2013</a:t>
            </a:r>
            <a:r>
              <a:rPr lang="en-US" sz="3600" dirty="0" smtClean="0">
                <a:solidFill>
                  <a:srgbClr val="800000"/>
                </a:solidFill>
              </a:rPr>
              <a:t>-2015</a:t>
            </a:r>
            <a:br>
              <a:rPr lang="en-US" sz="3600" dirty="0" smtClean="0">
                <a:solidFill>
                  <a:srgbClr val="800000"/>
                </a:solidFill>
              </a:rPr>
            </a:br>
            <a:endParaRPr lang="en-US" sz="3600" dirty="0">
              <a:solidFill>
                <a:srgbClr val="800000"/>
              </a:solidFill>
            </a:endParaRPr>
          </a:p>
        </p:txBody>
      </p:sp>
      <p:sp>
        <p:nvSpPr>
          <p:cNvPr id="3" name="Content Placeholder 2"/>
          <p:cNvSpPr>
            <a:spLocks noGrp="1"/>
          </p:cNvSpPr>
          <p:nvPr>
            <p:ph idx="1"/>
          </p:nvPr>
        </p:nvSpPr>
        <p:spPr/>
        <p:txBody>
          <a:bodyPr>
            <a:normAutofit/>
          </a:bodyPr>
          <a:lstStyle/>
          <a:p>
            <a:pPr fontAlgn="b"/>
            <a:endParaRPr lang="en-US" dirty="0"/>
          </a:p>
          <a:p>
            <a:pPr fontAlgn="b"/>
            <a:r>
              <a:rPr lang="en-US" b="1" dirty="0"/>
              <a:t>Processed grapes </a:t>
            </a:r>
            <a:r>
              <a:rPr lang="en-US" dirty="0" smtClean="0"/>
              <a:t>/</a:t>
            </a:r>
            <a:r>
              <a:rPr lang="en-US" dirty="0"/>
              <a:t>2013  in tons</a:t>
            </a:r>
            <a:r>
              <a:rPr lang="en-US" dirty="0" smtClean="0"/>
              <a:t>/          </a:t>
            </a:r>
            <a:r>
              <a:rPr lang="en-US" b="1" dirty="0" smtClean="0"/>
              <a:t>243 </a:t>
            </a:r>
            <a:r>
              <a:rPr lang="en-US" b="1" dirty="0"/>
              <a:t>347</a:t>
            </a:r>
            <a:endParaRPr lang="en-US" dirty="0"/>
          </a:p>
          <a:p>
            <a:pPr fontAlgn="b"/>
            <a:r>
              <a:rPr lang="en-US" b="1" dirty="0" err="1"/>
              <a:t>Prosessed</a:t>
            </a:r>
            <a:r>
              <a:rPr lang="en-US" b="1" dirty="0"/>
              <a:t> </a:t>
            </a:r>
            <a:r>
              <a:rPr lang="en-US" b="1" dirty="0" smtClean="0"/>
              <a:t>grapes</a:t>
            </a:r>
            <a:r>
              <a:rPr lang="en-US" dirty="0"/>
              <a:t> </a:t>
            </a:r>
            <a:r>
              <a:rPr lang="en-US" dirty="0" smtClean="0"/>
              <a:t>/2014  in tons/          </a:t>
            </a:r>
            <a:r>
              <a:rPr lang="en-US" b="1" dirty="0" smtClean="0"/>
              <a:t>108 </a:t>
            </a:r>
            <a:r>
              <a:rPr lang="en-US" b="1" dirty="0"/>
              <a:t>945</a:t>
            </a:r>
            <a:endParaRPr lang="en-US" dirty="0"/>
          </a:p>
          <a:p>
            <a:pPr fontAlgn="b"/>
            <a:r>
              <a:rPr lang="en-US" b="1" dirty="0"/>
              <a:t>Processed grapes </a:t>
            </a:r>
            <a:r>
              <a:rPr lang="en-US" dirty="0" smtClean="0"/>
              <a:t>/</a:t>
            </a:r>
            <a:r>
              <a:rPr lang="en-US" dirty="0"/>
              <a:t>2015 </a:t>
            </a:r>
            <a:r>
              <a:rPr lang="en-US" dirty="0" smtClean="0"/>
              <a:t> </a:t>
            </a:r>
            <a:r>
              <a:rPr lang="en-US" dirty="0"/>
              <a:t>In </a:t>
            </a:r>
            <a:r>
              <a:rPr lang="en-US" dirty="0" smtClean="0"/>
              <a:t>tons/          </a:t>
            </a:r>
            <a:r>
              <a:rPr lang="en-US" b="1" dirty="0" smtClean="0"/>
              <a:t>184 </a:t>
            </a:r>
            <a:r>
              <a:rPr lang="en-US" b="1" dirty="0"/>
              <a:t>777</a:t>
            </a:r>
            <a:endParaRPr lang="en-US" dirty="0"/>
          </a:p>
          <a:p>
            <a:endParaRPr lang="en-US" dirty="0"/>
          </a:p>
        </p:txBody>
      </p:sp>
      <p:pic>
        <p:nvPicPr>
          <p:cNvPr id="4" name="Content Placeholder 4" descr="C:\Users\G-Acer\Desktop\Logo Varianti\Logo Full Transparent.png"/>
          <p:cNvPicPr>
            <a:picLocks noChangeAspect="1" noChangeArrowheads="1"/>
          </p:cNvPicPr>
          <p:nvPr/>
        </p:nvPicPr>
        <p:blipFill>
          <a:blip r:embed="rId2"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202984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800000"/>
                </a:solidFill>
              </a:rPr>
              <a:t>Situation of </a:t>
            </a:r>
            <a:r>
              <a:rPr lang="en-US" sz="3600" dirty="0" err="1" smtClean="0">
                <a:solidFill>
                  <a:srgbClr val="800000"/>
                </a:solidFill>
              </a:rPr>
              <a:t>viti</a:t>
            </a:r>
            <a:r>
              <a:rPr lang="en-US" sz="3600" dirty="0" smtClean="0">
                <a:solidFill>
                  <a:srgbClr val="800000"/>
                </a:solidFill>
              </a:rPr>
              <a:t> viniculture sector in </a:t>
            </a:r>
            <a:r>
              <a:rPr lang="en-US" sz="3600" dirty="0" smtClean="0">
                <a:solidFill>
                  <a:srgbClr val="800000"/>
                </a:solidFill>
              </a:rPr>
              <a:t>Bulgaria 2013</a:t>
            </a:r>
            <a:r>
              <a:rPr lang="en-US" sz="3600" dirty="0" smtClean="0">
                <a:solidFill>
                  <a:srgbClr val="800000"/>
                </a:solidFill>
              </a:rPr>
              <a:t>-2015</a:t>
            </a:r>
            <a:br>
              <a:rPr lang="en-US" sz="3600" dirty="0" smtClean="0">
                <a:solidFill>
                  <a:srgbClr val="800000"/>
                </a:solidFill>
              </a:rPr>
            </a:br>
            <a:endParaRPr lang="en-US" sz="3600" dirty="0">
              <a:solidFill>
                <a:srgbClr val="800000"/>
              </a:solidFill>
            </a:endParaRPr>
          </a:p>
        </p:txBody>
      </p:sp>
      <p:sp>
        <p:nvSpPr>
          <p:cNvPr id="3" name="Content Placeholder 2"/>
          <p:cNvSpPr>
            <a:spLocks noGrp="1"/>
          </p:cNvSpPr>
          <p:nvPr>
            <p:ph idx="1"/>
          </p:nvPr>
        </p:nvSpPr>
        <p:spPr/>
        <p:txBody>
          <a:bodyPr>
            <a:normAutofit/>
          </a:bodyPr>
          <a:lstStyle/>
          <a:p>
            <a:pPr fontAlgn="b"/>
            <a:endParaRPr lang="en-US" b="1" dirty="0" smtClean="0"/>
          </a:p>
          <a:p>
            <a:pPr fontAlgn="b"/>
            <a:r>
              <a:rPr lang="en-US" b="1" dirty="0" smtClean="0"/>
              <a:t>Produced </a:t>
            </a:r>
            <a:r>
              <a:rPr lang="en-US" b="1" dirty="0"/>
              <a:t>wine and must </a:t>
            </a:r>
            <a:r>
              <a:rPr lang="en-US" b="1" dirty="0" smtClean="0"/>
              <a:t>– </a:t>
            </a:r>
            <a:r>
              <a:rPr lang="en-US" dirty="0" smtClean="0"/>
              <a:t>2013 –</a:t>
            </a:r>
            <a:r>
              <a:rPr lang="en-US" b="1" dirty="0" smtClean="0"/>
              <a:t>147  </a:t>
            </a:r>
            <a:r>
              <a:rPr lang="en-US" b="1" dirty="0" err="1" smtClean="0"/>
              <a:t>mln</a:t>
            </a:r>
            <a:r>
              <a:rPr lang="en-US" b="1" dirty="0" smtClean="0"/>
              <a:t> l</a:t>
            </a:r>
            <a:r>
              <a:rPr lang="bg-BG" b="1" dirty="0" smtClean="0"/>
              <a:t> </a:t>
            </a:r>
          </a:p>
          <a:p>
            <a:pPr fontAlgn="b"/>
            <a:r>
              <a:rPr lang="en-US" b="1" dirty="0" smtClean="0"/>
              <a:t>Processed wine and must  - </a:t>
            </a:r>
            <a:r>
              <a:rPr lang="en-US" dirty="0" smtClean="0"/>
              <a:t>2014</a:t>
            </a:r>
            <a:r>
              <a:rPr lang="en-US" b="1" dirty="0" smtClean="0"/>
              <a:t> – 83  </a:t>
            </a:r>
            <a:r>
              <a:rPr lang="en-US" b="1" dirty="0" err="1" smtClean="0"/>
              <a:t>mln</a:t>
            </a:r>
            <a:r>
              <a:rPr lang="en-US" b="1" dirty="0" smtClean="0"/>
              <a:t> l</a:t>
            </a:r>
            <a:endParaRPr lang="en-US" dirty="0"/>
          </a:p>
          <a:p>
            <a:pPr fontAlgn="b"/>
            <a:r>
              <a:rPr lang="en-US" b="1" dirty="0" smtClean="0"/>
              <a:t>Processed wine and must   - </a:t>
            </a:r>
            <a:r>
              <a:rPr lang="en-US" dirty="0" smtClean="0"/>
              <a:t>2015  - </a:t>
            </a:r>
            <a:r>
              <a:rPr lang="en-US" b="1" dirty="0" smtClean="0"/>
              <a:t>17</a:t>
            </a:r>
            <a:r>
              <a:rPr lang="en-US" b="1" dirty="0"/>
              <a:t>5</a:t>
            </a:r>
            <a:r>
              <a:rPr lang="en-US" b="1" dirty="0" smtClean="0"/>
              <a:t> </a:t>
            </a:r>
            <a:r>
              <a:rPr lang="en-US" b="1" dirty="0" err="1" smtClean="0"/>
              <a:t>mln</a:t>
            </a:r>
            <a:r>
              <a:rPr lang="en-US" b="1" dirty="0" smtClean="0"/>
              <a:t> l</a:t>
            </a:r>
            <a:endParaRPr lang="en-US" b="1" dirty="0"/>
          </a:p>
          <a:p>
            <a:pPr marL="0" indent="0" fontAlgn="b">
              <a:buNone/>
            </a:pPr>
            <a:r>
              <a:rPr lang="bg-BG" b="1" dirty="0" smtClean="0"/>
              <a:t>                                                              </a:t>
            </a:r>
            <a:endParaRPr lang="en-US" dirty="0"/>
          </a:p>
        </p:txBody>
      </p:sp>
      <p:pic>
        <p:nvPicPr>
          <p:cNvPr id="4" name="Content Placeholder 4" descr="C:\Users\G-Acer\Desktop\Logo Varianti\Logo Full Transparent.png"/>
          <p:cNvPicPr>
            <a:picLocks noChangeAspect="1" noChangeArrowheads="1"/>
          </p:cNvPicPr>
          <p:nvPr/>
        </p:nvPicPr>
        <p:blipFill>
          <a:blip r:embed="rId2"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66530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rPr>
              <a:t>SWOT Analysis of Bulgarian wine making</a:t>
            </a:r>
            <a:br>
              <a:rPr lang="en-US" sz="3200" dirty="0" smtClean="0">
                <a:solidFill>
                  <a:srgbClr val="C00000"/>
                </a:solidFill>
              </a:rPr>
            </a:br>
            <a:r>
              <a:rPr lang="en-US" sz="3200" dirty="0" smtClean="0">
                <a:solidFill>
                  <a:schemeClr val="accent2">
                    <a:lumMod val="75000"/>
                  </a:schemeClr>
                </a:solidFill>
              </a:rPr>
              <a:t>Strengths</a:t>
            </a:r>
            <a:endParaRPr lang="bg-BG" sz="3200" dirty="0">
              <a:solidFill>
                <a:schemeClr val="accent2">
                  <a:lumMod val="75000"/>
                </a:schemeClr>
              </a:solidFill>
            </a:endParaRPr>
          </a:p>
        </p:txBody>
      </p:sp>
      <p:sp>
        <p:nvSpPr>
          <p:cNvPr id="5" name="Content Placeholder 4"/>
          <p:cNvSpPr>
            <a:spLocks noGrp="1"/>
          </p:cNvSpPr>
          <p:nvPr>
            <p:ph idx="1"/>
          </p:nvPr>
        </p:nvSpPr>
        <p:spPr>
          <a:xfrm>
            <a:off x="1435608" y="1412776"/>
            <a:ext cx="7498080" cy="4835624"/>
          </a:xfrm>
        </p:spPr>
        <p:txBody>
          <a:bodyPr>
            <a:normAutofit fontScale="70000" lnSpcReduction="20000"/>
          </a:bodyPr>
          <a:lstStyle/>
          <a:p>
            <a:pPr lvl="0"/>
            <a:r>
              <a:rPr lang="en-US" dirty="0" smtClean="0">
                <a:solidFill>
                  <a:schemeClr val="tx1">
                    <a:lumMod val="75000"/>
                    <a:lumOff val="25000"/>
                  </a:schemeClr>
                </a:solidFill>
              </a:rPr>
              <a:t>Bulgarian history and tradition</a:t>
            </a:r>
            <a:endParaRPr lang="bg-BG" dirty="0" smtClean="0">
              <a:solidFill>
                <a:schemeClr val="tx1">
                  <a:lumMod val="75000"/>
                  <a:lumOff val="25000"/>
                </a:schemeClr>
              </a:solidFill>
            </a:endParaRPr>
          </a:p>
          <a:p>
            <a:pPr lvl="0"/>
            <a:r>
              <a:rPr lang="en-US" dirty="0" smtClean="0">
                <a:solidFill>
                  <a:schemeClr val="tx1">
                    <a:lumMod val="75000"/>
                    <a:lumOff val="25000"/>
                  </a:schemeClr>
                </a:solidFill>
              </a:rPr>
              <a:t>Very good climate conditions for grape growing</a:t>
            </a:r>
            <a:endParaRPr lang="bg-BG" dirty="0" smtClean="0">
              <a:solidFill>
                <a:schemeClr val="tx1">
                  <a:lumMod val="75000"/>
                  <a:lumOff val="25000"/>
                </a:schemeClr>
              </a:solidFill>
            </a:endParaRPr>
          </a:p>
          <a:p>
            <a:pPr lvl="0"/>
            <a:r>
              <a:rPr lang="en-US" dirty="0" smtClean="0">
                <a:solidFill>
                  <a:schemeClr val="tx1">
                    <a:lumMod val="75000"/>
                    <a:lumOff val="25000"/>
                  </a:schemeClr>
                </a:solidFill>
              </a:rPr>
              <a:t>Bulgaria’s diversified grape-producing region</a:t>
            </a:r>
            <a:endParaRPr lang="bg-BG" dirty="0" smtClean="0">
              <a:solidFill>
                <a:schemeClr val="tx1">
                  <a:lumMod val="75000"/>
                  <a:lumOff val="25000"/>
                </a:schemeClr>
              </a:solidFill>
            </a:endParaRPr>
          </a:p>
          <a:p>
            <a:pPr lvl="0"/>
            <a:r>
              <a:rPr lang="en-US" dirty="0" smtClean="0">
                <a:solidFill>
                  <a:schemeClr val="tx1">
                    <a:lumMod val="75000"/>
                    <a:lumOff val="25000"/>
                  </a:schemeClr>
                </a:solidFill>
              </a:rPr>
              <a:t>The significant number of wine processing companies. </a:t>
            </a:r>
            <a:endParaRPr lang="bg-BG" dirty="0" smtClean="0">
              <a:solidFill>
                <a:schemeClr val="tx1">
                  <a:lumMod val="75000"/>
                  <a:lumOff val="25000"/>
                </a:schemeClr>
              </a:solidFill>
            </a:endParaRPr>
          </a:p>
          <a:p>
            <a:pPr lvl="0"/>
            <a:r>
              <a:rPr lang="en-US" dirty="0" smtClean="0">
                <a:solidFill>
                  <a:schemeClr val="tx1">
                    <a:lumMod val="75000"/>
                    <a:lumOff val="25000"/>
                  </a:schemeClr>
                </a:solidFill>
              </a:rPr>
              <a:t>Initiatives conducted by many wine processors to gain control of their grape needs</a:t>
            </a:r>
            <a:endParaRPr lang="bg-BG" dirty="0" smtClean="0">
              <a:solidFill>
                <a:schemeClr val="tx1">
                  <a:lumMod val="75000"/>
                  <a:lumOff val="25000"/>
                </a:schemeClr>
              </a:solidFill>
            </a:endParaRPr>
          </a:p>
          <a:p>
            <a:pPr lvl="0"/>
            <a:r>
              <a:rPr lang="en-US" dirty="0" smtClean="0">
                <a:solidFill>
                  <a:schemeClr val="tx1">
                    <a:lumMod val="75000"/>
                    <a:lumOff val="25000"/>
                  </a:schemeClr>
                </a:solidFill>
              </a:rPr>
              <a:t>Available capacity for producing high quality wines</a:t>
            </a:r>
            <a:endParaRPr lang="bg-BG" dirty="0" smtClean="0">
              <a:solidFill>
                <a:schemeClr val="tx1">
                  <a:lumMod val="75000"/>
                  <a:lumOff val="25000"/>
                </a:schemeClr>
              </a:solidFill>
            </a:endParaRPr>
          </a:p>
          <a:p>
            <a:pPr lvl="0"/>
            <a:r>
              <a:rPr lang="en-US" dirty="0" smtClean="0">
                <a:solidFill>
                  <a:schemeClr val="tx1">
                    <a:lumMod val="75000"/>
                    <a:lumOff val="25000"/>
                  </a:schemeClr>
                </a:solidFill>
              </a:rPr>
              <a:t>Education, Research and extension services are operating</a:t>
            </a:r>
            <a:endParaRPr lang="bg-BG" dirty="0" smtClean="0">
              <a:solidFill>
                <a:schemeClr val="tx1">
                  <a:lumMod val="75000"/>
                  <a:lumOff val="25000"/>
                </a:schemeClr>
              </a:solidFill>
            </a:endParaRPr>
          </a:p>
          <a:p>
            <a:pPr lvl="0"/>
            <a:r>
              <a:rPr lang="en-US" dirty="0" smtClean="0">
                <a:solidFill>
                  <a:schemeClr val="tx1">
                    <a:lumMod val="75000"/>
                    <a:lumOff val="25000"/>
                  </a:schemeClr>
                </a:solidFill>
              </a:rPr>
              <a:t>Some companies have been very attractive domestically and the export market, in promoting and distributing Bulgarian wines</a:t>
            </a:r>
            <a:endParaRPr lang="bg-BG" dirty="0" smtClean="0">
              <a:solidFill>
                <a:schemeClr val="tx1">
                  <a:lumMod val="75000"/>
                  <a:lumOff val="25000"/>
                </a:schemeClr>
              </a:solidFill>
            </a:endParaRPr>
          </a:p>
          <a:p>
            <a:pPr lvl="0"/>
            <a:r>
              <a:rPr lang="en-US" dirty="0" smtClean="0">
                <a:solidFill>
                  <a:schemeClr val="tx1">
                    <a:lumMod val="75000"/>
                    <a:lumOff val="25000"/>
                  </a:schemeClr>
                </a:solidFill>
              </a:rPr>
              <a:t>Lots of foreign investment in the wine industry</a:t>
            </a:r>
          </a:p>
          <a:p>
            <a:pPr lvl="0"/>
            <a:r>
              <a:rPr lang="en-US" dirty="0" smtClean="0">
                <a:solidFill>
                  <a:schemeClr val="tx1">
                    <a:lumMod val="75000"/>
                    <a:lumOff val="25000"/>
                  </a:schemeClr>
                </a:solidFill>
              </a:rPr>
              <a:t>Huge investments in new vineyards</a:t>
            </a:r>
            <a:endParaRPr lang="bg-BG" dirty="0" smtClean="0">
              <a:solidFill>
                <a:schemeClr val="tx1">
                  <a:lumMod val="75000"/>
                  <a:lumOff val="25000"/>
                </a:schemeClr>
              </a:solidFill>
            </a:endParaRPr>
          </a:p>
          <a:p>
            <a:pPr>
              <a:buNone/>
            </a:pPr>
            <a:endParaRPr lang="bg-BG" dirty="0">
              <a:solidFill>
                <a:schemeClr val="accent2">
                  <a:lumMod val="75000"/>
                </a:schemeClr>
              </a:solidFill>
            </a:endParaRPr>
          </a:p>
        </p:txBody>
      </p:sp>
      <p:pic>
        <p:nvPicPr>
          <p:cNvPr id="4" name="Content Placeholder 4" descr="C:\Users\G-Acer\Desktop\Logo Varianti\Logo Full Transparent.png"/>
          <p:cNvPicPr>
            <a:picLocks noChangeAspect="1" noChangeArrowheads="1"/>
          </p:cNvPicPr>
          <p:nvPr/>
        </p:nvPicPr>
        <p:blipFill>
          <a:blip r:embed="rId3"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286776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Opportunities</a:t>
            </a:r>
            <a:endParaRPr lang="bg-BG"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404040"/>
                </a:solidFill>
              </a:rPr>
              <a:t>Establish a fresh image of a “New Old Country”</a:t>
            </a:r>
          </a:p>
          <a:p>
            <a:pPr lvl="0"/>
            <a:r>
              <a:rPr lang="en-US" dirty="0" smtClean="0">
                <a:solidFill>
                  <a:srgbClr val="404040"/>
                </a:solidFill>
              </a:rPr>
              <a:t>Developing small and medium size companies</a:t>
            </a:r>
            <a:endParaRPr lang="bg-BG" dirty="0" smtClean="0">
              <a:solidFill>
                <a:srgbClr val="404040"/>
              </a:solidFill>
            </a:endParaRPr>
          </a:p>
          <a:p>
            <a:pPr lvl="0"/>
            <a:r>
              <a:rPr lang="en-US" dirty="0" smtClean="0">
                <a:solidFill>
                  <a:srgbClr val="404040"/>
                </a:solidFill>
              </a:rPr>
              <a:t>Niche marketing strategy developing</a:t>
            </a:r>
            <a:endParaRPr lang="bg-BG" dirty="0" smtClean="0">
              <a:solidFill>
                <a:srgbClr val="404040"/>
              </a:solidFill>
            </a:endParaRPr>
          </a:p>
          <a:p>
            <a:pPr lvl="0"/>
            <a:r>
              <a:rPr lang="en-US" dirty="0" smtClean="0">
                <a:solidFill>
                  <a:srgbClr val="404040"/>
                </a:solidFill>
              </a:rPr>
              <a:t>Creation of “icon” wines</a:t>
            </a:r>
            <a:endParaRPr lang="bg-BG" dirty="0" smtClean="0">
              <a:solidFill>
                <a:srgbClr val="404040"/>
              </a:solidFill>
            </a:endParaRPr>
          </a:p>
          <a:p>
            <a:pPr lvl="0"/>
            <a:r>
              <a:rPr lang="en-US" dirty="0" smtClean="0">
                <a:solidFill>
                  <a:srgbClr val="404040"/>
                </a:solidFill>
              </a:rPr>
              <a:t>The </a:t>
            </a:r>
            <a:r>
              <a:rPr lang="en-US" dirty="0" err="1" smtClean="0">
                <a:solidFill>
                  <a:srgbClr val="404040"/>
                </a:solidFill>
              </a:rPr>
              <a:t>terroir</a:t>
            </a:r>
            <a:r>
              <a:rPr lang="en-US" dirty="0" smtClean="0">
                <a:solidFill>
                  <a:srgbClr val="404040"/>
                </a:solidFill>
              </a:rPr>
              <a:t> concept</a:t>
            </a:r>
            <a:endParaRPr lang="bg-BG" dirty="0" smtClean="0">
              <a:solidFill>
                <a:srgbClr val="404040"/>
              </a:solidFill>
            </a:endParaRPr>
          </a:p>
          <a:p>
            <a:pPr lvl="0"/>
            <a:r>
              <a:rPr lang="en-US" dirty="0" smtClean="0">
                <a:solidFill>
                  <a:srgbClr val="404040"/>
                </a:solidFill>
              </a:rPr>
              <a:t>High quality strategy</a:t>
            </a:r>
            <a:endParaRPr lang="bg-BG" dirty="0" smtClean="0">
              <a:solidFill>
                <a:srgbClr val="404040"/>
              </a:solidFill>
            </a:endParaRPr>
          </a:p>
          <a:p>
            <a:pPr lvl="0"/>
            <a:r>
              <a:rPr lang="en-US" dirty="0" smtClean="0">
                <a:solidFill>
                  <a:srgbClr val="404040"/>
                </a:solidFill>
              </a:rPr>
              <a:t>Developing strategy based on both international and indigenous grape varieties</a:t>
            </a:r>
            <a:endParaRPr lang="bg-BG" dirty="0" smtClean="0">
              <a:solidFill>
                <a:srgbClr val="404040"/>
              </a:solidFill>
            </a:endParaRPr>
          </a:p>
          <a:p>
            <a:pPr lvl="0"/>
            <a:r>
              <a:rPr lang="en-US" dirty="0" smtClean="0">
                <a:solidFill>
                  <a:srgbClr val="404040"/>
                </a:solidFill>
              </a:rPr>
              <a:t>Enhance the brand building strategy</a:t>
            </a:r>
            <a:endParaRPr lang="bg-BG" dirty="0" smtClean="0">
              <a:solidFill>
                <a:srgbClr val="404040"/>
              </a:solidFill>
            </a:endParaRPr>
          </a:p>
          <a:p>
            <a:pPr lvl="0"/>
            <a:r>
              <a:rPr lang="en-US" dirty="0" smtClean="0">
                <a:solidFill>
                  <a:srgbClr val="404040"/>
                </a:solidFill>
              </a:rPr>
              <a:t>Using the image of Bulgaria as a new tourist hotspot</a:t>
            </a:r>
            <a:endParaRPr lang="bg-BG" dirty="0" smtClean="0">
              <a:solidFill>
                <a:srgbClr val="404040"/>
              </a:solidFill>
            </a:endParaRPr>
          </a:p>
          <a:p>
            <a:pPr lvl="0"/>
            <a:r>
              <a:rPr lang="en-US" dirty="0" smtClean="0">
                <a:solidFill>
                  <a:srgbClr val="404040"/>
                </a:solidFill>
              </a:rPr>
              <a:t>EU accession positive influence</a:t>
            </a:r>
            <a:r>
              <a:rPr lang="en-US" b="1" dirty="0" smtClean="0">
                <a:solidFill>
                  <a:srgbClr val="404040"/>
                </a:solidFill>
              </a:rPr>
              <a:t> </a:t>
            </a:r>
            <a:endParaRPr lang="bg-BG" dirty="0" smtClean="0">
              <a:solidFill>
                <a:srgbClr val="404040"/>
              </a:solidFill>
            </a:endParaRPr>
          </a:p>
          <a:p>
            <a:endParaRPr lang="en-US" dirty="0" smtClean="0">
              <a:solidFill>
                <a:schemeClr val="accent2">
                  <a:lumMod val="75000"/>
                </a:schemeClr>
              </a:solidFill>
            </a:endParaRPr>
          </a:p>
          <a:p>
            <a:endParaRPr lang="en-US" dirty="0" smtClean="0"/>
          </a:p>
          <a:p>
            <a:endParaRPr lang="en-US" dirty="0" smtClean="0"/>
          </a:p>
          <a:p>
            <a:endParaRPr lang="en-US" dirty="0" smtClean="0"/>
          </a:p>
          <a:p>
            <a:endParaRPr lang="bg-BG" dirty="0"/>
          </a:p>
        </p:txBody>
      </p:sp>
      <p:pic>
        <p:nvPicPr>
          <p:cNvPr id="4" name="Content Placeholder 4" descr="C:\Users\G-Acer\Desktop\Logo Varianti\Logo Full Transparent.png"/>
          <p:cNvPicPr>
            <a:picLocks noChangeAspect="1" noChangeArrowheads="1"/>
          </p:cNvPicPr>
          <p:nvPr/>
        </p:nvPicPr>
        <p:blipFill>
          <a:blip r:embed="rId3"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296167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8" descr="download (3).jpg"/>
          <p:cNvPicPr>
            <a:picLocks noChangeAspect="1"/>
          </p:cNvPicPr>
          <p:nvPr/>
        </p:nvPicPr>
        <p:blipFill>
          <a:blip r:embed="rId2" cstate="print"/>
          <a:stretch>
            <a:fillRect/>
          </a:stretch>
        </p:blipFill>
        <p:spPr>
          <a:xfrm>
            <a:off x="899592" y="1412776"/>
            <a:ext cx="7394421" cy="4536504"/>
          </a:xfrm>
          <a:prstGeom prst="rect">
            <a:avLst/>
          </a:prstGeom>
        </p:spPr>
      </p:pic>
      <p:pic>
        <p:nvPicPr>
          <p:cNvPr id="5" name="Content Placeholder 4" descr="C:\Users\G-Acer\Desktop\Logo Varianti\Logo Full Transparent.png"/>
          <p:cNvPicPr>
            <a:picLocks noChangeAspect="1" noChangeArrowheads="1"/>
          </p:cNvPicPr>
          <p:nvPr/>
        </p:nvPicPr>
        <p:blipFill>
          <a:blip r:embed="rId3"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198787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453547"/>
            <a:ext cx="8497639" cy="725674"/>
          </a:xfrm>
        </p:spPr>
        <p:txBody>
          <a:bodyPr>
            <a:normAutofit fontScale="90000"/>
          </a:bodyPr>
          <a:lstStyle/>
          <a:p>
            <a:r>
              <a:rPr lang="en-US" dirty="0" smtClean="0">
                <a:solidFill>
                  <a:srgbClr val="9A0000"/>
                </a:solidFill>
              </a:rPr>
              <a:t>Danube Plain</a:t>
            </a:r>
            <a:endParaRPr lang="bg-BG" dirty="0">
              <a:solidFill>
                <a:srgbClr val="9A0000"/>
              </a:solidFill>
            </a:endParaRPr>
          </a:p>
        </p:txBody>
      </p:sp>
      <p:sp>
        <p:nvSpPr>
          <p:cNvPr id="7" name="Content Placeholder 6"/>
          <p:cNvSpPr>
            <a:spLocks noGrp="1"/>
          </p:cNvSpPr>
          <p:nvPr>
            <p:ph sz="half" idx="2"/>
          </p:nvPr>
        </p:nvSpPr>
        <p:spPr>
          <a:xfrm>
            <a:off x="4419600" y="1600200"/>
            <a:ext cx="4495800" cy="4525963"/>
          </a:xfrm>
        </p:spPr>
        <p:txBody>
          <a:bodyPr/>
          <a:lstStyle/>
          <a:p>
            <a:r>
              <a:rPr lang="en-US" dirty="0" smtClean="0"/>
              <a:t>The largest wine region</a:t>
            </a:r>
          </a:p>
          <a:p>
            <a:r>
              <a:rPr lang="en-US" dirty="0" smtClean="0"/>
              <a:t>Chardonnay, Riesling, Sauvignon Blanc Pinot Gris and </a:t>
            </a:r>
            <a:r>
              <a:rPr lang="en-US" dirty="0" err="1" smtClean="0"/>
              <a:t>Aligoté</a:t>
            </a:r>
            <a:r>
              <a:rPr lang="en-US" dirty="0" smtClean="0"/>
              <a:t> </a:t>
            </a:r>
          </a:p>
          <a:p>
            <a:r>
              <a:rPr lang="en-US" dirty="0" smtClean="0"/>
              <a:t>Merlot, Cabernet Sauvignon, Cabernet Franc, Pinot Noir, including the local </a:t>
            </a:r>
            <a:r>
              <a:rPr lang="en-US" dirty="0" smtClean="0">
                <a:solidFill>
                  <a:srgbClr val="9A0000"/>
                </a:solidFill>
              </a:rPr>
              <a:t>red star </a:t>
            </a:r>
            <a:r>
              <a:rPr lang="en-US" dirty="0" smtClean="0"/>
              <a:t>that excels here </a:t>
            </a:r>
            <a:r>
              <a:rPr lang="en-US" b="1" dirty="0" err="1" smtClean="0">
                <a:solidFill>
                  <a:srgbClr val="9A0000"/>
                </a:solidFill>
              </a:rPr>
              <a:t>Gamza</a:t>
            </a:r>
            <a:r>
              <a:rPr lang="en-US" dirty="0" smtClean="0"/>
              <a:t>. </a:t>
            </a:r>
            <a:endParaRPr lang="bg-BG"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F37686F-7E9F-489E-881A-B31552BC3A78}" type="slidenum">
              <a:rPr lang="en-US" smtClean="0">
                <a:solidFill>
                  <a:srgbClr val="6C0000">
                    <a:shade val="50000"/>
                    <a:satMod val="200000"/>
                  </a:srgbClr>
                </a:solidFill>
              </a:rPr>
              <a:pPr/>
              <a:t>19</a:t>
            </a:fld>
            <a:endParaRPr lang="en-US" dirty="0">
              <a:solidFill>
                <a:srgbClr val="6C0000">
                  <a:shade val="50000"/>
                  <a:satMod val="200000"/>
                </a:srgbClr>
              </a:solidFill>
            </a:endParaRPr>
          </a:p>
        </p:txBody>
      </p:sp>
      <p:pic>
        <p:nvPicPr>
          <p:cNvPr id="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09800"/>
            <a:ext cx="3980597" cy="2667000"/>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pic>
        <p:nvPicPr>
          <p:cNvPr id="9" name="Content Placeholder 4" descr="C:\Users\G-Acer\Desktop\Logo Varianti\Logo Full Transparent.png"/>
          <p:cNvPicPr>
            <a:picLocks noChangeAspect="1" noChangeArrowheads="1"/>
          </p:cNvPicPr>
          <p:nvPr/>
        </p:nvPicPr>
        <p:blipFill>
          <a:blip r:embed="rId3"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93438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C00000"/>
                </a:solidFill>
              </a:rPr>
              <a:t>Wh</a:t>
            </a:r>
            <a:r>
              <a:rPr lang="bg-BG" dirty="0" smtClean="0">
                <a:solidFill>
                  <a:srgbClr val="C00000"/>
                </a:solidFill>
              </a:rPr>
              <a:t>еre is Bulgaria</a:t>
            </a:r>
            <a:r>
              <a:rPr lang="en-US" dirty="0" smtClean="0">
                <a:solidFill>
                  <a:srgbClr val="C00000"/>
                </a:solidFill>
              </a:rPr>
              <a:t>? </a:t>
            </a:r>
            <a:r>
              <a:rPr lang="bg-BG" dirty="0" smtClean="0">
                <a:solidFill>
                  <a:srgbClr val="C00000"/>
                </a:solidFill>
              </a:rPr>
              <a:t/>
            </a:r>
            <a:br>
              <a:rPr lang="bg-BG" dirty="0" smtClean="0">
                <a:solidFill>
                  <a:srgbClr val="C00000"/>
                </a:solidFill>
              </a:rPr>
            </a:br>
            <a:endParaRPr lang="bg-BG" dirty="0">
              <a:solidFill>
                <a:srgbClr val="C00000"/>
              </a:solidFill>
            </a:endParaRPr>
          </a:p>
        </p:txBody>
      </p:sp>
      <p:sp>
        <p:nvSpPr>
          <p:cNvPr id="3" name="Content Placeholder 2"/>
          <p:cNvSpPr>
            <a:spLocks noGrp="1"/>
          </p:cNvSpPr>
          <p:nvPr>
            <p:ph sz="half" idx="1"/>
          </p:nvPr>
        </p:nvSpPr>
        <p:spPr>
          <a:xfrm>
            <a:off x="539552" y="908720"/>
            <a:ext cx="4553656" cy="5259340"/>
          </a:xfrm>
        </p:spPr>
        <p:txBody>
          <a:bodyPr>
            <a:noAutofit/>
          </a:bodyPr>
          <a:lstStyle/>
          <a:p>
            <a:pPr>
              <a:buNone/>
            </a:pPr>
            <a:endParaRPr lang="en-US" sz="1600" b="1" i="1" dirty="0" smtClean="0"/>
          </a:p>
          <a:p>
            <a:endParaRPr lang="en-US" sz="2000" b="1" dirty="0" smtClean="0">
              <a:solidFill>
                <a:srgbClr val="800000"/>
              </a:solidFill>
            </a:endParaRPr>
          </a:p>
          <a:p>
            <a:r>
              <a:rPr lang="en-US" sz="2000" b="1" dirty="0" smtClean="0">
                <a:solidFill>
                  <a:srgbClr val="595959"/>
                </a:solidFill>
              </a:rPr>
              <a:t>With nearly </a:t>
            </a:r>
            <a:r>
              <a:rPr lang="en-US" sz="2000" b="1" dirty="0" smtClean="0">
                <a:solidFill>
                  <a:srgbClr val="800000"/>
                </a:solidFill>
              </a:rPr>
              <a:t>1.8 million tons </a:t>
            </a:r>
            <a:r>
              <a:rPr lang="en-US" sz="2000" b="1" dirty="0" smtClean="0">
                <a:solidFill>
                  <a:srgbClr val="595959"/>
                </a:solidFill>
              </a:rPr>
              <a:t>wine production per year, the </a:t>
            </a:r>
            <a:r>
              <a:rPr lang="en-US" sz="2000" b="1" dirty="0" smtClean="0">
                <a:solidFill>
                  <a:srgbClr val="800000"/>
                </a:solidFill>
              </a:rPr>
              <a:t>BALKANS rank 5th in the world</a:t>
            </a:r>
            <a:r>
              <a:rPr lang="en-US" sz="2000" b="1" dirty="0" smtClean="0">
                <a:solidFill>
                  <a:srgbClr val="595959"/>
                </a:solidFill>
              </a:rPr>
              <a:t>, right after the largest wine producing countries Italy, France, Spain and USA</a:t>
            </a:r>
          </a:p>
          <a:p>
            <a:endParaRPr lang="en-US" sz="2000" b="1" dirty="0" smtClean="0">
              <a:solidFill>
                <a:srgbClr val="595959"/>
              </a:solidFill>
            </a:endParaRPr>
          </a:p>
          <a:p>
            <a:r>
              <a:rPr lang="en-US" sz="2000" b="1" dirty="0" smtClean="0">
                <a:solidFill>
                  <a:srgbClr val="595959"/>
                </a:solidFill>
              </a:rPr>
              <a:t>For the last decade the BALKANS made enormous progress in the quality of their wines and can state their claims as a key player on the world wine map</a:t>
            </a:r>
            <a:endParaRPr lang="bg-BG" sz="2000" b="1" dirty="0">
              <a:solidFill>
                <a:srgbClr val="595959"/>
              </a:solidFill>
            </a:endParaRPr>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5214942" y="2000240"/>
            <a:ext cx="3673954" cy="3643338"/>
          </a:xfrm>
          <a:prstGeom prst="rect">
            <a:avLst/>
          </a:prstGeom>
          <a:noFill/>
          <a:ln w="9525">
            <a:noFill/>
            <a:miter lim="800000"/>
            <a:headEnd/>
            <a:tailEnd/>
          </a:ln>
          <a:effectLst/>
        </p:spPr>
      </p:pic>
      <p:pic>
        <p:nvPicPr>
          <p:cNvPr id="5" name="Content Placeholder 4" descr="C:\Users\G-Acer\Desktop\Logo Varianti\Logo Full Transparent.png"/>
          <p:cNvPicPr>
            <a:picLocks noChangeAspect="1" noChangeArrowheads="1"/>
          </p:cNvPicPr>
          <p:nvPr/>
        </p:nvPicPr>
        <p:blipFill>
          <a:blip r:embed="rId4"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266184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19847"/>
            <a:ext cx="8209607" cy="589610"/>
          </a:xfrm>
        </p:spPr>
        <p:txBody>
          <a:bodyPr>
            <a:normAutofit fontScale="90000"/>
          </a:bodyPr>
          <a:lstStyle/>
          <a:p>
            <a:r>
              <a:rPr lang="en-US" dirty="0" smtClean="0">
                <a:solidFill>
                  <a:srgbClr val="9A0000"/>
                </a:solidFill>
              </a:rPr>
              <a:t>Black Sea </a:t>
            </a:r>
            <a:r>
              <a:rPr lang="bg-BG" dirty="0" smtClean="0">
                <a:solidFill>
                  <a:srgbClr val="9A0000"/>
                </a:solidFill>
              </a:rPr>
              <a:t/>
            </a:r>
            <a:br>
              <a:rPr lang="bg-BG" dirty="0" smtClean="0">
                <a:solidFill>
                  <a:srgbClr val="9A0000"/>
                </a:solidFill>
              </a:rPr>
            </a:br>
            <a:endParaRPr lang="bg-BG" dirty="0">
              <a:solidFill>
                <a:srgbClr val="9A0000"/>
              </a:solidFill>
            </a:endParaRPr>
          </a:p>
        </p:txBody>
      </p:sp>
      <p:sp>
        <p:nvSpPr>
          <p:cNvPr id="4" name="Content Placeholder 3"/>
          <p:cNvSpPr>
            <a:spLocks noGrp="1"/>
          </p:cNvSpPr>
          <p:nvPr>
            <p:ph sz="half" idx="2"/>
          </p:nvPr>
        </p:nvSpPr>
        <p:spPr>
          <a:xfrm>
            <a:off x="4419600" y="1628800"/>
            <a:ext cx="4495800" cy="4497363"/>
          </a:xfrm>
        </p:spPr>
        <p:txBody>
          <a:bodyPr/>
          <a:lstStyle/>
          <a:p>
            <a:r>
              <a:rPr lang="en-US" dirty="0" smtClean="0"/>
              <a:t>30% of Bulgaria’s vineyards</a:t>
            </a:r>
          </a:p>
          <a:p>
            <a:r>
              <a:rPr lang="en-US" dirty="0" smtClean="0"/>
              <a:t>Local </a:t>
            </a:r>
            <a:r>
              <a:rPr lang="en-US" b="1" dirty="0" err="1" smtClean="0">
                <a:solidFill>
                  <a:srgbClr val="9A0000"/>
                </a:solidFill>
              </a:rPr>
              <a:t>Dimyat</a:t>
            </a:r>
            <a:r>
              <a:rPr lang="en-US" dirty="0" smtClean="0"/>
              <a:t> and </a:t>
            </a:r>
            <a:r>
              <a:rPr lang="en-US" b="1" dirty="0" smtClean="0">
                <a:solidFill>
                  <a:srgbClr val="9A0000"/>
                </a:solidFill>
              </a:rPr>
              <a:t>Red </a:t>
            </a:r>
            <a:r>
              <a:rPr lang="en-US" b="1" dirty="0" err="1" smtClean="0">
                <a:solidFill>
                  <a:srgbClr val="9A0000"/>
                </a:solidFill>
              </a:rPr>
              <a:t>Misket</a:t>
            </a:r>
            <a:r>
              <a:rPr lang="en-US" dirty="0" smtClean="0"/>
              <a:t> and the international </a:t>
            </a:r>
            <a:r>
              <a:rPr lang="en-US" dirty="0" err="1" smtClean="0"/>
              <a:t>Traminer</a:t>
            </a:r>
            <a:r>
              <a:rPr lang="en-US" dirty="0" smtClean="0"/>
              <a:t>, Riesling, Muscat </a:t>
            </a:r>
            <a:r>
              <a:rPr lang="en-US" dirty="0" err="1" smtClean="0"/>
              <a:t>Ottonel</a:t>
            </a:r>
            <a:r>
              <a:rPr lang="en-US" dirty="0" smtClean="0"/>
              <a:t>, Gewürztraminer and Sauvignon Blanc.  </a:t>
            </a:r>
          </a:p>
          <a:p>
            <a:r>
              <a:rPr lang="en-US" dirty="0" smtClean="0"/>
              <a:t>Pinot noir from the reds</a:t>
            </a:r>
          </a:p>
          <a:p>
            <a:endParaRPr lang="bg-BG"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F37686F-7E9F-489E-881A-B31552BC3A78}" type="slidenum">
              <a:rPr lang="en-US" smtClean="0">
                <a:solidFill>
                  <a:srgbClr val="6C0000">
                    <a:shade val="50000"/>
                    <a:satMod val="200000"/>
                  </a:srgbClr>
                </a:solidFill>
              </a:rPr>
              <a:pPr/>
              <a:t>20</a:t>
            </a:fld>
            <a:endParaRPr lang="en-US" dirty="0">
              <a:solidFill>
                <a:srgbClr val="6C0000">
                  <a:shade val="50000"/>
                  <a:satMod val="200000"/>
                </a:srgbClr>
              </a:solidFill>
            </a:endParaRPr>
          </a:p>
        </p:txBody>
      </p:sp>
      <p:pic>
        <p:nvPicPr>
          <p:cNvPr id="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09800"/>
            <a:ext cx="4106033" cy="2751042"/>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pic>
        <p:nvPicPr>
          <p:cNvPr id="7" name="Content Placeholder 4" descr="C:\Users\G-Acer\Desktop\Logo Varianti\Logo Full Transparent.png"/>
          <p:cNvPicPr>
            <a:picLocks noChangeAspect="1" noChangeArrowheads="1"/>
          </p:cNvPicPr>
          <p:nvPr/>
        </p:nvPicPr>
        <p:blipFill>
          <a:blip r:embed="rId3"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343065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29137"/>
            <a:ext cx="7993583" cy="680319"/>
          </a:xfrm>
        </p:spPr>
        <p:txBody>
          <a:bodyPr>
            <a:normAutofit fontScale="90000"/>
          </a:bodyPr>
          <a:lstStyle/>
          <a:p>
            <a:r>
              <a:rPr lang="en-US" dirty="0" smtClean="0">
                <a:solidFill>
                  <a:srgbClr val="9A0000"/>
                </a:solidFill>
              </a:rPr>
              <a:t>Rose Valley</a:t>
            </a:r>
            <a:r>
              <a:rPr lang="bg-BG" dirty="0" smtClean="0">
                <a:solidFill>
                  <a:srgbClr val="9A0000"/>
                </a:solidFill>
              </a:rPr>
              <a:t/>
            </a:r>
            <a:br>
              <a:rPr lang="bg-BG" dirty="0" smtClean="0">
                <a:solidFill>
                  <a:srgbClr val="9A0000"/>
                </a:solidFill>
              </a:rPr>
            </a:br>
            <a:endParaRPr lang="bg-BG" dirty="0">
              <a:solidFill>
                <a:srgbClr val="9A0000"/>
              </a:solidFill>
            </a:endParaRPr>
          </a:p>
        </p:txBody>
      </p:sp>
      <p:sp>
        <p:nvSpPr>
          <p:cNvPr id="4" name="Content Placeholder 3"/>
          <p:cNvSpPr>
            <a:spLocks noGrp="1"/>
          </p:cNvSpPr>
          <p:nvPr>
            <p:ph sz="half" idx="2"/>
          </p:nvPr>
        </p:nvSpPr>
        <p:spPr>
          <a:xfrm>
            <a:off x="4648200" y="1700808"/>
            <a:ext cx="4267200" cy="4425355"/>
          </a:xfrm>
        </p:spPr>
        <p:txBody>
          <a:bodyPr/>
          <a:lstStyle/>
          <a:p>
            <a:r>
              <a:rPr lang="en-US" sz="2400" dirty="0" smtClean="0"/>
              <a:t>The  Rose Valley is renowned for its rose plantations, and it continues to be a symbol of pride for all Bulgarians.</a:t>
            </a:r>
          </a:p>
          <a:p>
            <a:r>
              <a:rPr lang="en-US" sz="2400" b="1" dirty="0" smtClean="0">
                <a:solidFill>
                  <a:srgbClr val="9A0000"/>
                </a:solidFill>
              </a:rPr>
              <a:t>Birthplace of Red </a:t>
            </a:r>
            <a:r>
              <a:rPr lang="en-US" sz="2400" b="1" dirty="0" err="1" smtClean="0">
                <a:solidFill>
                  <a:srgbClr val="9A0000"/>
                </a:solidFill>
              </a:rPr>
              <a:t>Misket</a:t>
            </a:r>
            <a:endParaRPr lang="en-US" sz="2400" b="1" dirty="0" smtClean="0">
              <a:solidFill>
                <a:srgbClr val="9A0000"/>
              </a:solidFill>
            </a:endParaRPr>
          </a:p>
          <a:p>
            <a:r>
              <a:rPr lang="en-US" sz="2400" dirty="0" err="1" smtClean="0"/>
              <a:t>Traminer</a:t>
            </a:r>
            <a:r>
              <a:rPr lang="en-US" sz="2400" dirty="0" smtClean="0"/>
              <a:t>, </a:t>
            </a:r>
            <a:r>
              <a:rPr lang="en-US" sz="2400" dirty="0" err="1" smtClean="0"/>
              <a:t>Aligote</a:t>
            </a:r>
            <a:r>
              <a:rPr lang="en-US" sz="2400" dirty="0" smtClean="0"/>
              <a:t>, Muscat </a:t>
            </a:r>
            <a:r>
              <a:rPr lang="en-US" sz="2400" dirty="0" err="1" smtClean="0"/>
              <a:t>Ottonel</a:t>
            </a:r>
            <a:r>
              <a:rPr lang="en-US" sz="2400" dirty="0" smtClean="0"/>
              <a:t>, Chardonnay, Sauvignon Blanc, Cabernet Sauvignon, Merlot and </a:t>
            </a:r>
            <a:r>
              <a:rPr lang="en-US" sz="2400" b="1" dirty="0" err="1" smtClean="0">
                <a:solidFill>
                  <a:srgbClr val="9A0000"/>
                </a:solidFill>
              </a:rPr>
              <a:t>Pamid</a:t>
            </a:r>
            <a:r>
              <a:rPr lang="en-US" sz="2400" dirty="0" smtClean="0"/>
              <a:t>.</a:t>
            </a:r>
            <a:endParaRPr lang="bg-BG" sz="2400"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F37686F-7E9F-489E-881A-B31552BC3A78}" type="slidenum">
              <a:rPr lang="en-US" smtClean="0">
                <a:solidFill>
                  <a:srgbClr val="6C0000">
                    <a:shade val="50000"/>
                    <a:satMod val="200000"/>
                  </a:srgbClr>
                </a:solidFill>
              </a:rPr>
              <a:pPr/>
              <a:t>21</a:t>
            </a:fld>
            <a:endParaRPr lang="en-US" dirty="0">
              <a:solidFill>
                <a:srgbClr val="6C0000">
                  <a:shade val="50000"/>
                  <a:satMod val="200000"/>
                </a:srgbClr>
              </a:solidFill>
            </a:endParaRPr>
          </a:p>
        </p:txBody>
      </p:sp>
      <p:pic>
        <p:nvPicPr>
          <p:cNvPr id="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49961" y="2438400"/>
            <a:ext cx="3866866" cy="2590800"/>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pic>
        <p:nvPicPr>
          <p:cNvPr id="7" name="Content Placeholder 4" descr="C:\Users\G-Acer\Desktop\Logo Varianti\Logo Full Transparent.png"/>
          <p:cNvPicPr>
            <a:picLocks noChangeAspect="1" noChangeArrowheads="1"/>
          </p:cNvPicPr>
          <p:nvPr/>
        </p:nvPicPr>
        <p:blipFill>
          <a:blip r:embed="rId3"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345266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7011"/>
            <a:ext cx="8353623" cy="831500"/>
          </a:xfrm>
        </p:spPr>
        <p:txBody>
          <a:bodyPr>
            <a:normAutofit fontScale="90000"/>
          </a:bodyPr>
          <a:lstStyle/>
          <a:p>
            <a:r>
              <a:rPr lang="en-US" dirty="0" smtClean="0">
                <a:solidFill>
                  <a:srgbClr val="9A0000"/>
                </a:solidFill>
              </a:rPr>
              <a:t>Thracian Lowlands</a:t>
            </a:r>
            <a:r>
              <a:rPr lang="bg-BG" dirty="0" smtClean="0">
                <a:solidFill>
                  <a:srgbClr val="9A0000"/>
                </a:solidFill>
              </a:rPr>
              <a:t/>
            </a:r>
            <a:br>
              <a:rPr lang="bg-BG" dirty="0" smtClean="0">
                <a:solidFill>
                  <a:srgbClr val="9A0000"/>
                </a:solidFill>
              </a:rPr>
            </a:br>
            <a:endParaRPr lang="bg-BG" dirty="0">
              <a:solidFill>
                <a:srgbClr val="9A0000"/>
              </a:solidFill>
            </a:endParaRPr>
          </a:p>
        </p:txBody>
      </p:sp>
      <p:sp>
        <p:nvSpPr>
          <p:cNvPr id="4" name="Content Placeholder 3"/>
          <p:cNvSpPr>
            <a:spLocks noGrp="1"/>
          </p:cNvSpPr>
          <p:nvPr>
            <p:ph sz="half" idx="2"/>
          </p:nvPr>
        </p:nvSpPr>
        <p:spPr>
          <a:xfrm>
            <a:off x="4648200" y="1524000"/>
            <a:ext cx="4038600" cy="4602163"/>
          </a:xfrm>
        </p:spPr>
        <p:txBody>
          <a:bodyPr/>
          <a:lstStyle/>
          <a:p>
            <a:r>
              <a:rPr lang="en-US" b="1" dirty="0" smtClean="0"/>
              <a:t>The Western Thracian Lowlands</a:t>
            </a:r>
            <a:r>
              <a:rPr lang="en-US" dirty="0" smtClean="0"/>
              <a:t>  - </a:t>
            </a:r>
            <a:r>
              <a:rPr lang="en-US" b="1" dirty="0" err="1" smtClean="0">
                <a:solidFill>
                  <a:srgbClr val="9A0000"/>
                </a:solidFill>
              </a:rPr>
              <a:t>Mavrud</a:t>
            </a:r>
            <a:r>
              <a:rPr lang="en-US" b="1" dirty="0" smtClean="0">
                <a:solidFill>
                  <a:srgbClr val="9A0000"/>
                </a:solidFill>
              </a:rPr>
              <a:t> </a:t>
            </a:r>
            <a:r>
              <a:rPr lang="en-US" dirty="0" smtClean="0"/>
              <a:t>land</a:t>
            </a:r>
          </a:p>
          <a:p>
            <a:r>
              <a:rPr lang="en-US" b="1" dirty="0" smtClean="0"/>
              <a:t>The Eastern Thracian Lowland</a:t>
            </a:r>
            <a:r>
              <a:rPr lang="en-US" dirty="0" smtClean="0"/>
              <a:t>  - all size companies</a:t>
            </a:r>
          </a:p>
          <a:p>
            <a:r>
              <a:rPr lang="en-US" b="1" dirty="0" err="1" smtClean="0"/>
              <a:t>Sakar</a:t>
            </a:r>
            <a:r>
              <a:rPr lang="en-US" dirty="0" smtClean="0"/>
              <a:t>  - Bulgarian “Napa valley”</a:t>
            </a:r>
            <a:endParaRPr lang="bg-BG"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F37686F-7E9F-489E-881A-B31552BC3A78}" type="slidenum">
              <a:rPr lang="en-US" smtClean="0">
                <a:solidFill>
                  <a:srgbClr val="6C0000">
                    <a:shade val="50000"/>
                    <a:satMod val="200000"/>
                  </a:srgbClr>
                </a:solidFill>
              </a:rPr>
              <a:pPr/>
              <a:t>22</a:t>
            </a:fld>
            <a:endParaRPr lang="en-US" dirty="0">
              <a:solidFill>
                <a:srgbClr val="6C0000">
                  <a:shade val="50000"/>
                  <a:satMod val="200000"/>
                </a:srgbClr>
              </a:solidFill>
            </a:endParaRPr>
          </a:p>
        </p:txBody>
      </p:sp>
      <p:pic>
        <p:nvPicPr>
          <p:cNvPr id="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4149" y="2420888"/>
            <a:ext cx="3980596" cy="2667000"/>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pic>
        <p:nvPicPr>
          <p:cNvPr id="7" name="Content Placeholder 4" descr="C:\Users\G-Acer\Desktop\Logo Varianti\Logo Full Transparent.png"/>
          <p:cNvPicPr>
            <a:picLocks noChangeAspect="1" noChangeArrowheads="1"/>
          </p:cNvPicPr>
          <p:nvPr/>
        </p:nvPicPr>
        <p:blipFill>
          <a:blip r:embed="rId3"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1991868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18219"/>
            <a:ext cx="8569647" cy="1363080"/>
          </a:xfrm>
        </p:spPr>
        <p:txBody>
          <a:bodyPr>
            <a:normAutofit fontScale="90000"/>
          </a:bodyPr>
          <a:lstStyle/>
          <a:p>
            <a:r>
              <a:rPr lang="en-US" dirty="0" smtClean="0">
                <a:solidFill>
                  <a:srgbClr val="9A0000"/>
                </a:solidFill>
              </a:rPr>
              <a:t>Struma River Valley</a:t>
            </a:r>
            <a:r>
              <a:rPr lang="bg-BG" dirty="0" smtClean="0">
                <a:solidFill>
                  <a:srgbClr val="9A0000"/>
                </a:solidFill>
              </a:rPr>
              <a:t/>
            </a:r>
            <a:br>
              <a:rPr lang="bg-BG" dirty="0" smtClean="0">
                <a:solidFill>
                  <a:srgbClr val="9A0000"/>
                </a:solidFill>
              </a:rPr>
            </a:br>
            <a:endParaRPr lang="bg-BG" dirty="0">
              <a:solidFill>
                <a:srgbClr val="9A0000"/>
              </a:solidFill>
            </a:endParaRPr>
          </a:p>
        </p:txBody>
      </p:sp>
      <p:sp>
        <p:nvSpPr>
          <p:cNvPr id="4" name="Content Placeholder 3"/>
          <p:cNvSpPr>
            <a:spLocks noGrp="1"/>
          </p:cNvSpPr>
          <p:nvPr>
            <p:ph sz="half" idx="2"/>
          </p:nvPr>
        </p:nvSpPr>
        <p:spPr>
          <a:xfrm>
            <a:off x="4648200" y="2204864"/>
            <a:ext cx="4038600" cy="3921299"/>
          </a:xfrm>
        </p:spPr>
        <p:txBody>
          <a:bodyPr/>
          <a:lstStyle/>
          <a:p>
            <a:r>
              <a:rPr lang="en-US" sz="2400" dirty="0" err="1" smtClean="0"/>
              <a:t>Melnik</a:t>
            </a:r>
            <a:r>
              <a:rPr lang="en-US" sz="2400" dirty="0" smtClean="0"/>
              <a:t> is national historical reserve under UNESCO protection and is also known for its powerful red wines</a:t>
            </a:r>
          </a:p>
          <a:p>
            <a:r>
              <a:rPr lang="en-US" sz="2400" b="1" dirty="0" err="1" smtClean="0">
                <a:solidFill>
                  <a:srgbClr val="9A0000"/>
                </a:solidFill>
              </a:rPr>
              <a:t>Melnik</a:t>
            </a:r>
            <a:r>
              <a:rPr lang="en-US" sz="2400" b="1" dirty="0" smtClean="0">
                <a:solidFill>
                  <a:srgbClr val="9A0000"/>
                </a:solidFill>
              </a:rPr>
              <a:t> - </a:t>
            </a:r>
            <a:r>
              <a:rPr lang="en-US" sz="2400" b="1" dirty="0" err="1" smtClean="0">
                <a:solidFill>
                  <a:srgbClr val="9A0000"/>
                </a:solidFill>
              </a:rPr>
              <a:t>Shiroka</a:t>
            </a:r>
            <a:r>
              <a:rPr lang="en-US" sz="2400" b="1" dirty="0" smtClean="0">
                <a:solidFill>
                  <a:srgbClr val="9A0000"/>
                </a:solidFill>
              </a:rPr>
              <a:t> </a:t>
            </a:r>
            <a:r>
              <a:rPr lang="en-US" sz="2400" b="1" dirty="0" err="1" smtClean="0">
                <a:solidFill>
                  <a:srgbClr val="9A0000"/>
                </a:solidFill>
              </a:rPr>
              <a:t>Melnishka</a:t>
            </a:r>
            <a:r>
              <a:rPr lang="en-US" sz="2400" b="1" dirty="0" smtClean="0">
                <a:solidFill>
                  <a:srgbClr val="9A0000"/>
                </a:solidFill>
              </a:rPr>
              <a:t> </a:t>
            </a:r>
            <a:r>
              <a:rPr lang="en-US" sz="2400" b="1" dirty="0" err="1" smtClean="0">
                <a:solidFill>
                  <a:srgbClr val="9A0000"/>
                </a:solidFill>
              </a:rPr>
              <a:t>Loza</a:t>
            </a:r>
            <a:r>
              <a:rPr lang="en-US" sz="2400" b="1" dirty="0" smtClean="0">
                <a:solidFill>
                  <a:srgbClr val="9A0000"/>
                </a:solidFill>
              </a:rPr>
              <a:t> </a:t>
            </a:r>
            <a:r>
              <a:rPr lang="en-US" sz="2400" dirty="0" smtClean="0"/>
              <a:t>/Broad-Leaf Vine of </a:t>
            </a:r>
            <a:r>
              <a:rPr lang="en-US" sz="2400" dirty="0" err="1" smtClean="0"/>
              <a:t>Melnik</a:t>
            </a:r>
            <a:r>
              <a:rPr lang="en-US" sz="2400" dirty="0" smtClean="0"/>
              <a:t>.</a:t>
            </a:r>
          </a:p>
          <a:p>
            <a:r>
              <a:rPr lang="en-US" sz="2400" dirty="0" smtClean="0"/>
              <a:t>local whites </a:t>
            </a:r>
            <a:r>
              <a:rPr lang="en-US" sz="2400" b="1" dirty="0" err="1" smtClean="0">
                <a:solidFill>
                  <a:srgbClr val="9A0000"/>
                </a:solidFill>
              </a:rPr>
              <a:t>Sandanski</a:t>
            </a:r>
            <a:r>
              <a:rPr lang="en-US" sz="2400" b="1" dirty="0" smtClean="0">
                <a:solidFill>
                  <a:srgbClr val="9A0000"/>
                </a:solidFill>
              </a:rPr>
              <a:t> </a:t>
            </a:r>
            <a:r>
              <a:rPr lang="en-US" sz="2400" b="1" dirty="0" err="1" smtClean="0">
                <a:solidFill>
                  <a:srgbClr val="9A0000"/>
                </a:solidFill>
              </a:rPr>
              <a:t>Misket</a:t>
            </a:r>
            <a:r>
              <a:rPr lang="en-US" sz="2400" dirty="0" smtClean="0"/>
              <a:t> and </a:t>
            </a:r>
            <a:r>
              <a:rPr lang="en-US" sz="2400" b="1" dirty="0" err="1" smtClean="0">
                <a:solidFill>
                  <a:srgbClr val="9A0000"/>
                </a:solidFill>
              </a:rPr>
              <a:t>Keratsuda</a:t>
            </a:r>
            <a:endParaRPr lang="bg-BG" sz="2400" b="1" dirty="0" smtClean="0">
              <a:solidFill>
                <a:srgbClr val="9A0000"/>
              </a:solidFill>
            </a:endParaRPr>
          </a:p>
          <a:p>
            <a:endParaRPr lang="bg-BG"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F37686F-7E9F-489E-881A-B31552BC3A78}" type="slidenum">
              <a:rPr lang="en-US" smtClean="0">
                <a:solidFill>
                  <a:srgbClr val="6C0000">
                    <a:shade val="50000"/>
                    <a:satMod val="200000"/>
                  </a:srgbClr>
                </a:solidFill>
              </a:rPr>
              <a:pPr/>
              <a:t>23</a:t>
            </a:fld>
            <a:endParaRPr lang="en-US" dirty="0">
              <a:solidFill>
                <a:srgbClr val="6C0000">
                  <a:shade val="50000"/>
                  <a:satMod val="200000"/>
                </a:srgbClr>
              </a:solidFill>
            </a:endParaRPr>
          </a:p>
        </p:txBody>
      </p:sp>
      <p:pic>
        <p:nvPicPr>
          <p:cNvPr id="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362200"/>
            <a:ext cx="4094329" cy="2743200"/>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pic>
        <p:nvPicPr>
          <p:cNvPr id="8" name="Content Placeholder 4" descr="C:\Users\G-Acer\Desktop\Logo Varianti\Logo Full Transparent.png"/>
          <p:cNvPicPr>
            <a:picLocks noChangeAspect="1" noChangeArrowheads="1"/>
          </p:cNvPicPr>
          <p:nvPr/>
        </p:nvPicPr>
        <p:blipFill>
          <a:blip r:embed="rId3"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3805378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Main grape varieties</a:t>
            </a:r>
            <a:endParaRPr lang="bg-BG" dirty="0">
              <a:solidFill>
                <a:srgbClr val="C00000"/>
              </a:solidFill>
            </a:endParaRPr>
          </a:p>
        </p:txBody>
      </p:sp>
      <p:sp>
        <p:nvSpPr>
          <p:cNvPr id="3" name="Content Placeholder 2"/>
          <p:cNvSpPr>
            <a:spLocks noGrp="1"/>
          </p:cNvSpPr>
          <p:nvPr>
            <p:ph idx="1"/>
          </p:nvPr>
        </p:nvSpPr>
        <p:spPr>
          <a:xfrm>
            <a:off x="467544" y="1268760"/>
            <a:ext cx="8229600" cy="4813995"/>
          </a:xfrm>
        </p:spPr>
        <p:txBody>
          <a:bodyPr>
            <a:normAutofit fontScale="70000" lnSpcReduction="20000"/>
          </a:bodyPr>
          <a:lstStyle/>
          <a:p>
            <a:pPr>
              <a:buNone/>
            </a:pPr>
            <a:r>
              <a:rPr lang="en-US" dirty="0" smtClean="0">
                <a:solidFill>
                  <a:schemeClr val="accent2">
                    <a:lumMod val="75000"/>
                  </a:schemeClr>
                </a:solidFill>
              </a:rPr>
              <a:t>                                                                                                    </a:t>
            </a:r>
            <a:r>
              <a:rPr lang="en-US" b="1" dirty="0" err="1" smtClean="0">
                <a:solidFill>
                  <a:schemeClr val="accent2">
                    <a:lumMod val="75000"/>
                  </a:schemeClr>
                </a:solidFill>
              </a:rPr>
              <a:t>Mavrud</a:t>
            </a:r>
            <a:endParaRPr lang="en-US" b="1" dirty="0" smtClean="0">
              <a:solidFill>
                <a:schemeClr val="accent2">
                  <a:lumMod val="75000"/>
                </a:schemeClr>
              </a:solidFill>
            </a:endParaRPr>
          </a:p>
          <a:p>
            <a:pPr>
              <a:buNone/>
            </a:pPr>
            <a:endParaRPr lang="en-US" dirty="0" smtClean="0"/>
          </a:p>
          <a:p>
            <a:pPr>
              <a:buNone/>
            </a:pPr>
            <a:r>
              <a:rPr lang="en-US" sz="3400" b="1" dirty="0" err="1" smtClean="0">
                <a:solidFill>
                  <a:schemeClr val="accent2">
                    <a:lumMod val="75000"/>
                  </a:schemeClr>
                </a:solidFill>
              </a:rPr>
              <a:t>Melnik</a:t>
            </a:r>
            <a:endParaRPr lang="en-US" sz="3400" b="1" dirty="0" smtClean="0">
              <a:solidFill>
                <a:schemeClr val="accent2">
                  <a:lumMod val="75000"/>
                </a:schemeClr>
              </a:solidFill>
            </a:endParaRPr>
          </a:p>
          <a:p>
            <a:pPr>
              <a:buNone/>
            </a:pPr>
            <a:r>
              <a:rPr lang="en-US" dirty="0" smtClean="0">
                <a:solidFill>
                  <a:schemeClr val="accent2">
                    <a:lumMod val="75000"/>
                  </a:schemeClr>
                </a:solidFill>
              </a:rPr>
              <a:t>                                                   </a:t>
            </a:r>
            <a:r>
              <a:rPr lang="en-US" b="1" dirty="0" smtClean="0">
                <a:solidFill>
                  <a:schemeClr val="accent2">
                    <a:lumMod val="75000"/>
                  </a:schemeClr>
                </a:solidFill>
              </a:rPr>
              <a:t>Red </a:t>
            </a:r>
            <a:r>
              <a:rPr lang="en-US" b="1" dirty="0" err="1" smtClean="0">
                <a:solidFill>
                  <a:schemeClr val="accent2">
                    <a:lumMod val="75000"/>
                  </a:schemeClr>
                </a:solidFill>
              </a:rPr>
              <a:t>misket</a:t>
            </a:r>
            <a:endParaRPr lang="en-US" b="1" dirty="0" smtClean="0">
              <a:solidFill>
                <a:schemeClr val="accent2">
                  <a:lumMod val="75000"/>
                </a:schemeClr>
              </a:solidFill>
            </a:endParaRPr>
          </a:p>
          <a:p>
            <a:pPr>
              <a:buNone/>
            </a:pPr>
            <a:endParaRPr lang="en-US" dirty="0" smtClean="0"/>
          </a:p>
          <a:p>
            <a:pPr>
              <a:buNone/>
            </a:pPr>
            <a:endParaRPr lang="en-US" dirty="0" smtClean="0"/>
          </a:p>
          <a:p>
            <a:pPr>
              <a:buNone/>
            </a:pPr>
            <a:endParaRPr lang="en-US" dirty="0"/>
          </a:p>
          <a:p>
            <a:pPr>
              <a:buNone/>
            </a:pPr>
            <a:endParaRPr lang="en-US" dirty="0" smtClean="0"/>
          </a:p>
          <a:p>
            <a:pPr>
              <a:buNone/>
            </a:pPr>
            <a:endParaRPr lang="en-US" dirty="0" smtClean="0"/>
          </a:p>
          <a:p>
            <a:pPr>
              <a:buNone/>
            </a:pPr>
            <a:r>
              <a:rPr lang="en-US" dirty="0">
                <a:solidFill>
                  <a:schemeClr val="accent2">
                    <a:lumMod val="75000"/>
                  </a:schemeClr>
                </a:solidFill>
              </a:rPr>
              <a:t> </a:t>
            </a:r>
            <a:r>
              <a:rPr lang="en-US" dirty="0" smtClean="0">
                <a:solidFill>
                  <a:schemeClr val="accent2">
                    <a:lumMod val="75000"/>
                  </a:schemeClr>
                </a:solidFill>
              </a:rPr>
              <a:t>          </a:t>
            </a:r>
            <a:r>
              <a:rPr lang="en-US" b="1" dirty="0" err="1" smtClean="0">
                <a:solidFill>
                  <a:schemeClr val="accent2">
                    <a:lumMod val="75000"/>
                  </a:schemeClr>
                </a:solidFill>
              </a:rPr>
              <a:t>Dimyat</a:t>
            </a:r>
            <a:r>
              <a:rPr lang="en-US" b="1" dirty="0" smtClean="0">
                <a:solidFill>
                  <a:schemeClr val="accent2">
                    <a:lumMod val="75000"/>
                  </a:schemeClr>
                </a:solidFill>
              </a:rPr>
              <a:t> </a:t>
            </a:r>
          </a:p>
          <a:p>
            <a:pPr>
              <a:buNone/>
            </a:pPr>
            <a:r>
              <a:rPr lang="en-US" dirty="0">
                <a:solidFill>
                  <a:schemeClr val="accent2">
                    <a:lumMod val="75000"/>
                  </a:schemeClr>
                </a:solidFill>
              </a:rPr>
              <a:t> </a:t>
            </a:r>
            <a:r>
              <a:rPr lang="en-US" dirty="0" smtClean="0">
                <a:solidFill>
                  <a:schemeClr val="accent2">
                    <a:lumMod val="75000"/>
                  </a:schemeClr>
                </a:solidFill>
              </a:rPr>
              <a:t>                                                                                                </a:t>
            </a:r>
            <a:r>
              <a:rPr lang="en-US" b="1" dirty="0" err="1" smtClean="0">
                <a:solidFill>
                  <a:schemeClr val="accent2">
                    <a:lumMod val="75000"/>
                  </a:schemeClr>
                </a:solidFill>
              </a:rPr>
              <a:t>Gamza</a:t>
            </a:r>
            <a:endParaRPr lang="en-US" b="1" dirty="0" smtClean="0">
              <a:solidFill>
                <a:schemeClr val="accent2">
                  <a:lumMod val="75000"/>
                </a:schemeClr>
              </a:solidFill>
            </a:endParaRPr>
          </a:p>
          <a:p>
            <a:pPr>
              <a:buNone/>
            </a:pPr>
            <a:endParaRPr lang="en-US" dirty="0" smtClean="0"/>
          </a:p>
          <a:p>
            <a:pPr>
              <a:buNone/>
            </a:pPr>
            <a:r>
              <a:rPr lang="en-US" dirty="0" smtClean="0"/>
              <a:t>                                                                 </a:t>
            </a:r>
            <a:endParaRPr lang="bg-BG" dirty="0"/>
          </a:p>
        </p:txBody>
      </p:sp>
      <p:pic>
        <p:nvPicPr>
          <p:cNvPr id="9" name="Picture 8" descr="cherven misket.jpg"/>
          <p:cNvPicPr>
            <a:picLocks noChangeAspect="1"/>
          </p:cNvPicPr>
          <p:nvPr/>
        </p:nvPicPr>
        <p:blipFill>
          <a:blip r:embed="rId3" cstate="print"/>
          <a:stretch>
            <a:fillRect/>
          </a:stretch>
        </p:blipFill>
        <p:spPr>
          <a:xfrm>
            <a:off x="3203848" y="2636912"/>
            <a:ext cx="2802426" cy="1872208"/>
          </a:xfrm>
          <a:prstGeom prst="rect">
            <a:avLst/>
          </a:prstGeom>
        </p:spPr>
      </p:pic>
      <p:pic>
        <p:nvPicPr>
          <p:cNvPr id="10" name="Picture 9" descr="gamza.jpg"/>
          <p:cNvPicPr>
            <a:picLocks noChangeAspect="1"/>
          </p:cNvPicPr>
          <p:nvPr/>
        </p:nvPicPr>
        <p:blipFill>
          <a:blip r:embed="rId4" cstate="print"/>
          <a:stretch>
            <a:fillRect/>
          </a:stretch>
        </p:blipFill>
        <p:spPr>
          <a:xfrm>
            <a:off x="6444208" y="4953388"/>
            <a:ext cx="1656184" cy="1904612"/>
          </a:xfrm>
          <a:prstGeom prst="rect">
            <a:avLst/>
          </a:prstGeom>
        </p:spPr>
      </p:pic>
      <p:pic>
        <p:nvPicPr>
          <p:cNvPr id="11" name="Picture 10" descr="melnik.jpg"/>
          <p:cNvPicPr>
            <a:picLocks noChangeAspect="1"/>
          </p:cNvPicPr>
          <p:nvPr/>
        </p:nvPicPr>
        <p:blipFill>
          <a:blip r:embed="rId5" cstate="print"/>
          <a:stretch>
            <a:fillRect/>
          </a:stretch>
        </p:blipFill>
        <p:spPr>
          <a:xfrm>
            <a:off x="395536" y="2348880"/>
            <a:ext cx="2211091" cy="1656184"/>
          </a:xfrm>
          <a:prstGeom prst="rect">
            <a:avLst/>
          </a:prstGeom>
        </p:spPr>
      </p:pic>
      <p:pic>
        <p:nvPicPr>
          <p:cNvPr id="12" name="Picture 11" descr="mavrud.jpg"/>
          <p:cNvPicPr>
            <a:picLocks noChangeAspect="1"/>
          </p:cNvPicPr>
          <p:nvPr/>
        </p:nvPicPr>
        <p:blipFill>
          <a:blip r:embed="rId6" cstate="print"/>
          <a:stretch>
            <a:fillRect/>
          </a:stretch>
        </p:blipFill>
        <p:spPr>
          <a:xfrm>
            <a:off x="6516216" y="1628800"/>
            <a:ext cx="1976690" cy="2304256"/>
          </a:xfrm>
          <a:prstGeom prst="rect">
            <a:avLst/>
          </a:prstGeom>
        </p:spPr>
      </p:pic>
      <p:pic>
        <p:nvPicPr>
          <p:cNvPr id="14" name="Picture 13" descr="download.jpg"/>
          <p:cNvPicPr>
            <a:picLocks noChangeAspect="1"/>
          </p:cNvPicPr>
          <p:nvPr/>
        </p:nvPicPr>
        <p:blipFill>
          <a:blip r:embed="rId7" cstate="print"/>
          <a:stretch>
            <a:fillRect/>
          </a:stretch>
        </p:blipFill>
        <p:spPr>
          <a:xfrm>
            <a:off x="762000" y="4724400"/>
            <a:ext cx="1638300" cy="1790700"/>
          </a:xfrm>
          <a:prstGeom prst="rect">
            <a:avLst/>
          </a:prstGeom>
        </p:spPr>
      </p:pic>
      <p:pic>
        <p:nvPicPr>
          <p:cNvPr id="15" name="Content Placeholder 4" descr="C:\Users\G-Acer\Desktop\Logo Varianti\Logo Full Transparent.png"/>
          <p:cNvPicPr>
            <a:picLocks noChangeAspect="1" noChangeArrowheads="1"/>
          </p:cNvPicPr>
          <p:nvPr/>
        </p:nvPicPr>
        <p:blipFill>
          <a:blip r:embed="rId8"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21633325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smtClean="0"/>
              <a:t>Thank you for your attention!</a:t>
            </a:r>
            <a:endParaRPr lang="en-US" i="1" dirty="0"/>
          </a:p>
        </p:txBody>
      </p:sp>
      <p:sp>
        <p:nvSpPr>
          <p:cNvPr id="5" name="Subtitle 4"/>
          <p:cNvSpPr>
            <a:spLocks noGrp="1"/>
          </p:cNvSpPr>
          <p:nvPr>
            <p:ph type="subTitle" idx="1"/>
          </p:nvPr>
        </p:nvSpPr>
        <p:spPr/>
        <p:txBody>
          <a:bodyPr/>
          <a:lstStyle/>
          <a:p>
            <a:r>
              <a:rPr lang="en-US" sz="4400" dirty="0" err="1" smtClean="0">
                <a:solidFill>
                  <a:srgbClr val="800000"/>
                </a:solidFill>
              </a:rPr>
              <a:t>Nazdrave</a:t>
            </a:r>
            <a:r>
              <a:rPr lang="en-US" sz="4400" dirty="0" smtClean="0">
                <a:solidFill>
                  <a:srgbClr val="800000"/>
                </a:solidFill>
              </a:rPr>
              <a:t>!</a:t>
            </a:r>
          </a:p>
          <a:p>
            <a:endParaRPr lang="en-US" dirty="0"/>
          </a:p>
        </p:txBody>
      </p:sp>
      <p:pic>
        <p:nvPicPr>
          <p:cNvPr id="6" name="Content Placeholder 4" descr="C:\Users\G-Acer\Desktop\Logo Varianti\Logo Full Transparent.png"/>
          <p:cNvPicPr>
            <a:picLocks noChangeAspect="1" noChangeArrowheads="1"/>
          </p:cNvPicPr>
          <p:nvPr/>
        </p:nvPicPr>
        <p:blipFill>
          <a:blip r:embed="rId2"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363323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Where is Bulgaria? In the heart of the Balkan peninsula</a:t>
            </a:r>
            <a:endParaRPr lang="bg-BG" dirty="0">
              <a:solidFill>
                <a:srgbClr val="C00000"/>
              </a:solidFill>
            </a:endParaRPr>
          </a:p>
        </p:txBody>
      </p:sp>
      <p:pic>
        <p:nvPicPr>
          <p:cNvPr id="8" name="Content Placeholder 7" descr="wine_balkan_map.png"/>
          <p:cNvPicPr>
            <a:picLocks noGrp="1" noChangeAspect="1"/>
          </p:cNvPicPr>
          <p:nvPr>
            <p:ph sz="half" idx="1"/>
          </p:nvPr>
        </p:nvPicPr>
        <p:blipFill>
          <a:blip r:embed="rId3" cstate="print"/>
          <a:stretch>
            <a:fillRect/>
          </a:stretch>
        </p:blipFill>
        <p:spPr>
          <a:xfrm>
            <a:off x="611560" y="2060848"/>
            <a:ext cx="3961914" cy="3210803"/>
          </a:xfrm>
        </p:spPr>
      </p:pic>
      <p:sp>
        <p:nvSpPr>
          <p:cNvPr id="5" name="Content Placeholder 4"/>
          <p:cNvSpPr>
            <a:spLocks noGrp="1"/>
          </p:cNvSpPr>
          <p:nvPr>
            <p:ph sz="half" idx="2"/>
          </p:nvPr>
        </p:nvSpPr>
        <p:spPr/>
        <p:txBody>
          <a:bodyPr>
            <a:normAutofit fontScale="92500" lnSpcReduction="20000"/>
          </a:bodyPr>
          <a:lstStyle/>
          <a:p>
            <a:r>
              <a:rPr lang="en-US" dirty="0" smtClean="0">
                <a:solidFill>
                  <a:schemeClr val="accent2">
                    <a:lumMod val="75000"/>
                  </a:schemeClr>
                </a:solidFill>
              </a:rPr>
              <a:t>Slovenia</a:t>
            </a:r>
          </a:p>
          <a:p>
            <a:r>
              <a:rPr lang="en-US" dirty="0" smtClean="0">
                <a:solidFill>
                  <a:schemeClr val="accent2">
                    <a:lumMod val="75000"/>
                  </a:schemeClr>
                </a:solidFill>
              </a:rPr>
              <a:t>Croatia</a:t>
            </a:r>
          </a:p>
          <a:p>
            <a:r>
              <a:rPr lang="en-US" dirty="0" smtClean="0">
                <a:solidFill>
                  <a:schemeClr val="accent2">
                    <a:lumMod val="75000"/>
                  </a:schemeClr>
                </a:solidFill>
              </a:rPr>
              <a:t>Bosnia – Herzegovina</a:t>
            </a:r>
          </a:p>
          <a:p>
            <a:r>
              <a:rPr lang="en-US" dirty="0" smtClean="0">
                <a:solidFill>
                  <a:schemeClr val="accent2">
                    <a:lumMod val="75000"/>
                  </a:schemeClr>
                </a:solidFill>
              </a:rPr>
              <a:t>Serbia</a:t>
            </a:r>
          </a:p>
          <a:p>
            <a:r>
              <a:rPr lang="en-US" dirty="0" smtClean="0">
                <a:solidFill>
                  <a:schemeClr val="accent2">
                    <a:lumMod val="75000"/>
                  </a:schemeClr>
                </a:solidFill>
              </a:rPr>
              <a:t>Romania</a:t>
            </a:r>
          </a:p>
          <a:p>
            <a:r>
              <a:rPr lang="en-US" dirty="0" smtClean="0">
                <a:solidFill>
                  <a:schemeClr val="accent2">
                    <a:lumMod val="75000"/>
                  </a:schemeClr>
                </a:solidFill>
              </a:rPr>
              <a:t>Montenegro</a:t>
            </a:r>
          </a:p>
          <a:p>
            <a:r>
              <a:rPr lang="en-US" dirty="0" smtClean="0">
                <a:solidFill>
                  <a:schemeClr val="accent2">
                    <a:lumMod val="75000"/>
                  </a:schemeClr>
                </a:solidFill>
              </a:rPr>
              <a:t>Bulgaria</a:t>
            </a:r>
          </a:p>
          <a:p>
            <a:r>
              <a:rPr lang="en-US" dirty="0" smtClean="0">
                <a:solidFill>
                  <a:schemeClr val="accent2">
                    <a:lumMod val="75000"/>
                  </a:schemeClr>
                </a:solidFill>
              </a:rPr>
              <a:t>FYR Macedonia</a:t>
            </a:r>
          </a:p>
          <a:p>
            <a:r>
              <a:rPr lang="en-US" dirty="0" smtClean="0">
                <a:solidFill>
                  <a:schemeClr val="accent2">
                    <a:lumMod val="75000"/>
                  </a:schemeClr>
                </a:solidFill>
              </a:rPr>
              <a:t>Albania</a:t>
            </a:r>
          </a:p>
          <a:p>
            <a:r>
              <a:rPr lang="en-US" dirty="0" smtClean="0">
                <a:solidFill>
                  <a:schemeClr val="accent2">
                    <a:lumMod val="75000"/>
                  </a:schemeClr>
                </a:solidFill>
              </a:rPr>
              <a:t>Greece</a:t>
            </a:r>
          </a:p>
          <a:p>
            <a:r>
              <a:rPr lang="en-US" dirty="0" smtClean="0">
                <a:solidFill>
                  <a:schemeClr val="accent2">
                    <a:lumMod val="75000"/>
                  </a:schemeClr>
                </a:solidFill>
              </a:rPr>
              <a:t>Turkey</a:t>
            </a:r>
            <a:endParaRPr lang="bg-BG" dirty="0">
              <a:solidFill>
                <a:schemeClr val="accent2">
                  <a:lumMod val="75000"/>
                </a:schemeClr>
              </a:solidFill>
            </a:endParaRPr>
          </a:p>
        </p:txBody>
      </p:sp>
      <p:pic>
        <p:nvPicPr>
          <p:cNvPr id="6" name="Content Placeholder 4" descr="C:\Users\G-Acer\Desktop\Logo Varianti\Logo Full Transparent.png"/>
          <p:cNvPicPr>
            <a:picLocks noChangeAspect="1" noChangeArrowheads="1"/>
          </p:cNvPicPr>
          <p:nvPr/>
        </p:nvPicPr>
        <p:blipFill>
          <a:blip r:embed="rId4" cstate="print"/>
          <a:srcRect l="9471" r="9471"/>
          <a:stretch>
            <a:fillRect/>
          </a:stretch>
        </p:blipFill>
        <p:spPr bwMode="auto">
          <a:xfrm>
            <a:off x="7860361" y="5899176"/>
            <a:ext cx="1066800" cy="800100"/>
          </a:xfrm>
          <a:prstGeom prst="rect">
            <a:avLst/>
          </a:prstGeom>
          <a:noFill/>
        </p:spPr>
      </p:pic>
    </p:spTree>
    <p:extLst>
      <p:ext uri="{BB962C8B-B14F-4D97-AF65-F5344CB8AC3E}">
        <p14:creationId xmlns:p14="http://schemas.microsoft.com/office/powerpoint/2010/main" val="242461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GB" smtClean="0"/>
              <a:t>www.east-invest.eu</a:t>
            </a:r>
            <a:endParaRPr lang="en-GB"/>
          </a:p>
        </p:txBody>
      </p:sp>
      <p:pic>
        <p:nvPicPr>
          <p:cNvPr id="4" name="Picture 3" descr="Bulgaria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382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The old Thracian times</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solidFill>
                  <a:schemeClr val="tx1">
                    <a:lumMod val="65000"/>
                    <a:lumOff val="35000"/>
                  </a:schemeClr>
                </a:solidFill>
              </a:rPr>
              <a:t>Cult of the god of wine Dionysus originated in ancient Thrace</a:t>
            </a:r>
          </a:p>
          <a:p>
            <a:r>
              <a:rPr lang="en-US" dirty="0" smtClean="0">
                <a:solidFill>
                  <a:schemeClr val="tx1">
                    <a:lumMod val="65000"/>
                    <a:lumOff val="35000"/>
                  </a:schemeClr>
                </a:solidFill>
              </a:rPr>
              <a:t>The Thracians drank their wine undiluted with water</a:t>
            </a:r>
          </a:p>
          <a:p>
            <a:r>
              <a:rPr lang="en-US" dirty="0" smtClean="0">
                <a:solidFill>
                  <a:schemeClr val="tx1">
                    <a:lumMod val="65000"/>
                    <a:lumOff val="35000"/>
                  </a:schemeClr>
                </a:solidFill>
              </a:rPr>
              <a:t>For the Thracians, wine was a sacred element of religious practice</a:t>
            </a:r>
          </a:p>
          <a:p>
            <a:r>
              <a:rPr lang="en-US" dirty="0" smtClean="0">
                <a:solidFill>
                  <a:schemeClr val="tx1">
                    <a:lumMod val="65000"/>
                    <a:lumOff val="35000"/>
                  </a:schemeClr>
                </a:solidFill>
              </a:rPr>
              <a:t>Probably the best-known pieces are of Bulgarian gold and silver, which depict ritual wine drinking situations with the god Dionysus.</a:t>
            </a:r>
            <a:endParaRPr lang="bg-BG" dirty="0" smtClean="0">
              <a:solidFill>
                <a:schemeClr val="tx1">
                  <a:lumMod val="65000"/>
                  <a:lumOff val="35000"/>
                </a:schemeClr>
              </a:solidFill>
            </a:endParaRPr>
          </a:p>
          <a:p>
            <a:endParaRPr lang="bg-BG" dirty="0" smtClean="0"/>
          </a:p>
          <a:p>
            <a:endParaRPr lang="en-US" dirty="0"/>
          </a:p>
        </p:txBody>
      </p:sp>
      <p:pic>
        <p:nvPicPr>
          <p:cNvPr id="6" name="Content Placeholder 5" descr="images.jpg"/>
          <p:cNvPicPr>
            <a:picLocks noGrp="1" noChangeAspect="1"/>
          </p:cNvPicPr>
          <p:nvPr>
            <p:ph sz="half" idx="1"/>
          </p:nvPr>
        </p:nvPicPr>
        <p:blipFill>
          <a:blip r:embed="rId2" cstate="print"/>
          <a:srcRect l="17304" r="17304"/>
          <a:stretch>
            <a:fillRect/>
          </a:stretch>
        </p:blipFill>
        <p:spPr/>
      </p:pic>
      <p:pic>
        <p:nvPicPr>
          <p:cNvPr id="7" name="Content Placeholder 4" descr="C:\Users\G-Acer\Desktop\Logo Varianti\Logo Full Transparent.png"/>
          <p:cNvPicPr>
            <a:picLocks noChangeAspect="1" noChangeArrowheads="1"/>
          </p:cNvPicPr>
          <p:nvPr/>
        </p:nvPicPr>
        <p:blipFill>
          <a:blip r:embed="rId3"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386015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Hellenistic heritage</a:t>
            </a:r>
            <a:br>
              <a:rPr lang="en-US" dirty="0" smtClean="0">
                <a:solidFill>
                  <a:srgbClr val="C00000"/>
                </a:solidFill>
              </a:rPr>
            </a:br>
            <a:endParaRPr lang="bg-BG" dirty="0">
              <a:solidFill>
                <a:srgbClr val="C00000"/>
              </a:solidFill>
            </a:endParaRPr>
          </a:p>
        </p:txBody>
      </p:sp>
      <p:pic>
        <p:nvPicPr>
          <p:cNvPr id="5" name="Content Placeholder 4" descr="vino.jpg"/>
          <p:cNvPicPr>
            <a:picLocks noGrp="1" noChangeAspect="1"/>
          </p:cNvPicPr>
          <p:nvPr>
            <p:ph sz="half" idx="1"/>
          </p:nvPr>
        </p:nvPicPr>
        <p:blipFill>
          <a:blip r:embed="rId3" cstate="print"/>
          <a:stretch>
            <a:fillRect/>
          </a:stretch>
        </p:blipFill>
        <p:spPr>
          <a:xfrm>
            <a:off x="429197" y="2132856"/>
            <a:ext cx="3900362" cy="3312368"/>
          </a:xfrm>
        </p:spPr>
      </p:pic>
      <p:sp>
        <p:nvSpPr>
          <p:cNvPr id="4" name="Content Placeholder 3"/>
          <p:cNvSpPr>
            <a:spLocks noGrp="1"/>
          </p:cNvSpPr>
          <p:nvPr>
            <p:ph sz="half" idx="2"/>
          </p:nvPr>
        </p:nvSpPr>
        <p:spPr>
          <a:xfrm>
            <a:off x="4067944" y="764704"/>
            <a:ext cx="5076056" cy="5904656"/>
          </a:xfrm>
        </p:spPr>
        <p:txBody>
          <a:bodyPr>
            <a:noAutofit/>
          </a:bodyPr>
          <a:lstStyle/>
          <a:p>
            <a:pPr>
              <a:buNone/>
            </a:pPr>
            <a:endParaRPr lang="en-US" sz="1800" dirty="0" smtClean="0">
              <a:solidFill>
                <a:schemeClr val="accent2">
                  <a:lumMod val="75000"/>
                </a:schemeClr>
              </a:solidFill>
            </a:endParaRPr>
          </a:p>
          <a:p>
            <a:r>
              <a:rPr lang="en-US" sz="2400" b="1" dirty="0" smtClean="0">
                <a:solidFill>
                  <a:srgbClr val="595959"/>
                </a:solidFill>
              </a:rPr>
              <a:t>“</a:t>
            </a:r>
            <a:r>
              <a:rPr lang="en-US" sz="2400" b="1" i="1" dirty="0" smtClean="0">
                <a:solidFill>
                  <a:srgbClr val="595959"/>
                </a:solidFill>
              </a:rPr>
              <a:t>The peoples of the Mediterranean began to emerge from barbarism when they learned to cultivate the olive and the vine</a:t>
            </a:r>
            <a:r>
              <a:rPr lang="en-US" sz="2400" b="1" dirty="0" smtClean="0">
                <a:solidFill>
                  <a:srgbClr val="595959"/>
                </a:solidFill>
              </a:rPr>
              <a:t>. “</a:t>
            </a:r>
          </a:p>
          <a:p>
            <a:r>
              <a:rPr lang="en-US" sz="2400" dirty="0" smtClean="0">
                <a:solidFill>
                  <a:srgbClr val="595959"/>
                </a:solidFill>
              </a:rPr>
              <a:t>The ancient Greeks pioneered new methods of viticulture and wine production </a:t>
            </a:r>
          </a:p>
          <a:p>
            <a:r>
              <a:rPr lang="en-US" sz="2400" dirty="0" smtClean="0">
                <a:solidFill>
                  <a:srgbClr val="595959"/>
                </a:solidFill>
              </a:rPr>
              <a:t> they shared  it with early winemaking communities in what are  France, Italy, Austria and Russia, as well as others, through trade and colonization. </a:t>
            </a:r>
          </a:p>
          <a:p>
            <a:endParaRPr lang="bg-BG" sz="2400" dirty="0"/>
          </a:p>
        </p:txBody>
      </p:sp>
      <p:pic>
        <p:nvPicPr>
          <p:cNvPr id="6" name="Content Placeholder 4" descr="C:\Users\G-Acer\Desktop\Logo Varianti\Logo Full Transparent.png"/>
          <p:cNvPicPr>
            <a:picLocks noChangeAspect="1" noChangeArrowheads="1"/>
          </p:cNvPicPr>
          <p:nvPr/>
        </p:nvPicPr>
        <p:blipFill>
          <a:blip r:embed="rId4"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282533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Roman times</a:t>
            </a:r>
            <a:br>
              <a:rPr lang="en-US" dirty="0" smtClean="0">
                <a:solidFill>
                  <a:srgbClr val="C00000"/>
                </a:solidFill>
              </a:rPr>
            </a:br>
            <a:endParaRPr lang="bg-BG" dirty="0">
              <a:solidFill>
                <a:srgbClr val="C00000"/>
              </a:solidFill>
            </a:endParaRPr>
          </a:p>
        </p:txBody>
      </p:sp>
      <p:pic>
        <p:nvPicPr>
          <p:cNvPr id="5" name="Content Placeholder 4" descr="759px-Ancient_Bar,_Pompeii.jpg"/>
          <p:cNvPicPr>
            <a:picLocks noGrp="1" noChangeAspect="1"/>
          </p:cNvPicPr>
          <p:nvPr>
            <p:ph sz="half" idx="1"/>
          </p:nvPr>
        </p:nvPicPr>
        <p:blipFill>
          <a:blip r:embed="rId3" cstate="print"/>
          <a:stretch>
            <a:fillRect/>
          </a:stretch>
        </p:blipFill>
        <p:spPr>
          <a:xfrm>
            <a:off x="323528" y="1484784"/>
            <a:ext cx="4542641" cy="3816424"/>
          </a:xfrm>
        </p:spPr>
      </p:pic>
      <p:sp>
        <p:nvSpPr>
          <p:cNvPr id="4" name="Content Placeholder 3"/>
          <p:cNvSpPr>
            <a:spLocks noGrp="1"/>
          </p:cNvSpPr>
          <p:nvPr>
            <p:ph sz="half" idx="2"/>
          </p:nvPr>
        </p:nvSpPr>
        <p:spPr>
          <a:xfrm>
            <a:off x="4788024" y="1417638"/>
            <a:ext cx="4145664" cy="5251722"/>
          </a:xfrm>
        </p:spPr>
        <p:txBody>
          <a:bodyPr>
            <a:normAutofit/>
          </a:bodyPr>
          <a:lstStyle/>
          <a:p>
            <a:r>
              <a:rPr lang="en-US" sz="1800" b="1" dirty="0" smtClean="0">
                <a:solidFill>
                  <a:srgbClr val="595959"/>
                </a:solidFill>
              </a:rPr>
              <a:t>Ancient Rome</a:t>
            </a:r>
            <a:r>
              <a:rPr lang="en-US" sz="1800" dirty="0" smtClean="0">
                <a:solidFill>
                  <a:srgbClr val="595959"/>
                </a:solidFill>
              </a:rPr>
              <a:t> played a pivotal role in the history of </a:t>
            </a:r>
            <a:r>
              <a:rPr lang="en-US" sz="1800" b="1" dirty="0" smtClean="0">
                <a:solidFill>
                  <a:srgbClr val="595959"/>
                </a:solidFill>
              </a:rPr>
              <a:t>wine</a:t>
            </a:r>
            <a:r>
              <a:rPr lang="en-US" sz="1800" dirty="0" smtClean="0">
                <a:solidFill>
                  <a:srgbClr val="595959"/>
                </a:solidFill>
              </a:rPr>
              <a:t>. </a:t>
            </a:r>
          </a:p>
          <a:p>
            <a:r>
              <a:rPr lang="en-US" sz="1800" dirty="0" smtClean="0">
                <a:solidFill>
                  <a:srgbClr val="595959"/>
                </a:solidFill>
              </a:rPr>
              <a:t>Rome's influence to today's major winemaking regions in France, Germany, Italy, Portugal</a:t>
            </a:r>
            <a:r>
              <a:rPr lang="en-US" sz="1800" dirty="0">
                <a:solidFill>
                  <a:srgbClr val="595959"/>
                </a:solidFill>
              </a:rPr>
              <a:t> </a:t>
            </a:r>
            <a:r>
              <a:rPr lang="en-US" sz="1800" dirty="0" smtClean="0">
                <a:solidFill>
                  <a:srgbClr val="595959"/>
                </a:solidFill>
              </a:rPr>
              <a:t>and Spain</a:t>
            </a:r>
            <a:r>
              <a:rPr lang="en-US" sz="1800" dirty="0">
                <a:solidFill>
                  <a:srgbClr val="595959"/>
                </a:solidFill>
              </a:rPr>
              <a:t>.</a:t>
            </a:r>
            <a:endParaRPr lang="en-US" sz="1800" dirty="0" smtClean="0">
              <a:solidFill>
                <a:srgbClr val="595959"/>
              </a:solidFill>
            </a:endParaRPr>
          </a:p>
          <a:p>
            <a:r>
              <a:rPr lang="en-US" sz="1800" dirty="0" smtClean="0">
                <a:solidFill>
                  <a:srgbClr val="595959"/>
                </a:solidFill>
              </a:rPr>
              <a:t>The Roman belief that wine was a daily necessity made the drink "democratic" </a:t>
            </a:r>
          </a:p>
          <a:p>
            <a:r>
              <a:rPr lang="en-US" sz="1800" dirty="0" smtClean="0">
                <a:solidFill>
                  <a:srgbClr val="595959"/>
                </a:solidFill>
              </a:rPr>
              <a:t> Wine was available to slaves, peasants, women and aristocrats alike. </a:t>
            </a:r>
          </a:p>
          <a:p>
            <a:r>
              <a:rPr lang="en-US" sz="1800" dirty="0" smtClean="0">
                <a:solidFill>
                  <a:srgbClr val="595959"/>
                </a:solidFill>
              </a:rPr>
              <a:t>To ensure the steady supply of wine to Roman soldiers and colonists, viticulture and wine production spread to every part of the empire. </a:t>
            </a:r>
          </a:p>
          <a:p>
            <a:endParaRPr lang="bg-BG" sz="1600" dirty="0">
              <a:solidFill>
                <a:srgbClr val="595959"/>
              </a:solidFill>
            </a:endParaRPr>
          </a:p>
        </p:txBody>
      </p:sp>
      <p:pic>
        <p:nvPicPr>
          <p:cNvPr id="6" name="Content Placeholder 4" descr="C:\Users\G-Acer\Desktop\Logo Varianti\Logo Full Transparent.png"/>
          <p:cNvPicPr>
            <a:picLocks noChangeAspect="1" noChangeArrowheads="1"/>
          </p:cNvPicPr>
          <p:nvPr/>
        </p:nvPicPr>
        <p:blipFill>
          <a:blip r:embed="rId4"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223143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Ottoman occupation</a:t>
            </a:r>
            <a:endParaRPr lang="bg-BG" dirty="0">
              <a:solidFill>
                <a:srgbClr val="C00000"/>
              </a:solidFill>
            </a:endParaRPr>
          </a:p>
        </p:txBody>
      </p:sp>
      <p:pic>
        <p:nvPicPr>
          <p:cNvPr id="5" name="Content Placeholder 4" descr="download.jpg"/>
          <p:cNvPicPr>
            <a:picLocks noGrp="1" noChangeAspect="1"/>
          </p:cNvPicPr>
          <p:nvPr>
            <p:ph sz="half" idx="1"/>
          </p:nvPr>
        </p:nvPicPr>
        <p:blipFill>
          <a:blip r:embed="rId3" cstate="print"/>
          <a:stretch>
            <a:fillRect/>
          </a:stretch>
        </p:blipFill>
        <p:spPr>
          <a:xfrm>
            <a:off x="899592" y="1340768"/>
            <a:ext cx="3642014" cy="4529868"/>
          </a:xfrm>
        </p:spPr>
      </p:pic>
      <p:sp>
        <p:nvSpPr>
          <p:cNvPr id="4" name="Content Placeholder 3"/>
          <p:cNvSpPr>
            <a:spLocks noGrp="1"/>
          </p:cNvSpPr>
          <p:nvPr>
            <p:ph sz="half" idx="2"/>
          </p:nvPr>
        </p:nvSpPr>
        <p:spPr>
          <a:xfrm>
            <a:off x="4860032" y="1524000"/>
            <a:ext cx="4073656" cy="4663440"/>
          </a:xfrm>
        </p:spPr>
        <p:txBody>
          <a:bodyPr>
            <a:normAutofit fontScale="62500" lnSpcReduction="20000"/>
          </a:bodyPr>
          <a:lstStyle/>
          <a:p>
            <a:r>
              <a:rPr lang="en-US" dirty="0" smtClean="0">
                <a:solidFill>
                  <a:srgbClr val="595959"/>
                </a:solidFill>
              </a:rPr>
              <a:t>The Ottoman Empire ruled Bulgaria  and almost all the countries in the region between the 15</a:t>
            </a:r>
            <a:r>
              <a:rPr lang="en-US" baseline="30000" dirty="0" smtClean="0">
                <a:solidFill>
                  <a:srgbClr val="595959"/>
                </a:solidFill>
              </a:rPr>
              <a:t>th</a:t>
            </a:r>
            <a:r>
              <a:rPr lang="en-US" dirty="0" smtClean="0">
                <a:solidFill>
                  <a:srgbClr val="595959"/>
                </a:solidFill>
              </a:rPr>
              <a:t> and 19</a:t>
            </a:r>
            <a:r>
              <a:rPr lang="en-US" baseline="30000" dirty="0" smtClean="0">
                <a:solidFill>
                  <a:srgbClr val="595959"/>
                </a:solidFill>
              </a:rPr>
              <a:t>th</a:t>
            </a:r>
            <a:r>
              <a:rPr lang="en-US" dirty="0" smtClean="0">
                <a:solidFill>
                  <a:srgbClr val="595959"/>
                </a:solidFill>
              </a:rPr>
              <a:t> centuries. </a:t>
            </a:r>
          </a:p>
          <a:p>
            <a:r>
              <a:rPr lang="en-US" dirty="0" smtClean="0">
                <a:solidFill>
                  <a:srgbClr val="595959"/>
                </a:solidFill>
              </a:rPr>
              <a:t>This proved to be a disastrous period for wine making. </a:t>
            </a:r>
          </a:p>
          <a:p>
            <a:r>
              <a:rPr lang="en-US" dirty="0" smtClean="0">
                <a:solidFill>
                  <a:srgbClr val="595959"/>
                </a:solidFill>
              </a:rPr>
              <a:t>However the wine consumption within this period survived due to the fact it was considered to be a very important aspect of the traditions within the empire.</a:t>
            </a:r>
            <a:endParaRPr lang="bg-BG" dirty="0" smtClean="0">
              <a:solidFill>
                <a:srgbClr val="595959"/>
              </a:solidFill>
            </a:endParaRPr>
          </a:p>
          <a:p>
            <a:r>
              <a:rPr lang="en-US" dirty="0" smtClean="0">
                <a:solidFill>
                  <a:srgbClr val="595959"/>
                </a:solidFill>
              </a:rPr>
              <a:t>The emergence of more affluent Christians population within the mid 18</a:t>
            </a:r>
            <a:r>
              <a:rPr lang="en-US" baseline="30000" dirty="0" smtClean="0">
                <a:solidFill>
                  <a:srgbClr val="595959"/>
                </a:solidFill>
              </a:rPr>
              <a:t>th</a:t>
            </a:r>
            <a:r>
              <a:rPr lang="en-US" dirty="0" smtClean="0">
                <a:solidFill>
                  <a:srgbClr val="595959"/>
                </a:solidFill>
              </a:rPr>
              <a:t> century slowly helped revive wine drinking traditions. </a:t>
            </a:r>
          </a:p>
          <a:p>
            <a:r>
              <a:rPr lang="en-US" dirty="0" smtClean="0">
                <a:solidFill>
                  <a:srgbClr val="595959"/>
                </a:solidFill>
              </a:rPr>
              <a:t>This also created a demand of higher quality wines. </a:t>
            </a:r>
          </a:p>
          <a:p>
            <a:r>
              <a:rPr lang="en-US" dirty="0" smtClean="0">
                <a:solidFill>
                  <a:srgbClr val="595959"/>
                </a:solidFill>
              </a:rPr>
              <a:t>Export markets began to develop. </a:t>
            </a:r>
            <a:endParaRPr lang="bg-BG" dirty="0">
              <a:solidFill>
                <a:srgbClr val="595959"/>
              </a:solidFill>
            </a:endParaRPr>
          </a:p>
        </p:txBody>
      </p:sp>
      <p:pic>
        <p:nvPicPr>
          <p:cNvPr id="6" name="Content Placeholder 4" descr="C:\Users\G-Acer\Desktop\Logo Varianti\Logo Full Transparent.png"/>
          <p:cNvPicPr>
            <a:picLocks noChangeAspect="1" noChangeArrowheads="1"/>
          </p:cNvPicPr>
          <p:nvPr/>
        </p:nvPicPr>
        <p:blipFill>
          <a:blip r:embed="rId4"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52671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Communist era</a:t>
            </a:r>
            <a:endParaRPr lang="bg-BG" dirty="0">
              <a:solidFill>
                <a:srgbClr val="C00000"/>
              </a:solidFill>
            </a:endParaRPr>
          </a:p>
        </p:txBody>
      </p:sp>
      <p:pic>
        <p:nvPicPr>
          <p:cNvPr id="5" name="Content Placeholder 4" descr="download.jpg"/>
          <p:cNvPicPr>
            <a:picLocks noGrp="1" noChangeAspect="1"/>
          </p:cNvPicPr>
          <p:nvPr>
            <p:ph sz="half" idx="1"/>
          </p:nvPr>
        </p:nvPicPr>
        <p:blipFill>
          <a:blip r:embed="rId3" cstate="print"/>
          <a:stretch>
            <a:fillRect/>
          </a:stretch>
        </p:blipFill>
        <p:spPr>
          <a:xfrm>
            <a:off x="464913" y="2420888"/>
            <a:ext cx="4353577" cy="2232248"/>
          </a:xfrm>
        </p:spPr>
      </p:pic>
      <p:sp>
        <p:nvSpPr>
          <p:cNvPr id="4" name="Content Placeholder 3"/>
          <p:cNvSpPr>
            <a:spLocks noGrp="1"/>
          </p:cNvSpPr>
          <p:nvPr>
            <p:ph sz="half" idx="2"/>
          </p:nvPr>
        </p:nvSpPr>
        <p:spPr>
          <a:xfrm>
            <a:off x="4932040" y="1524000"/>
            <a:ext cx="4001648" cy="4663440"/>
          </a:xfrm>
        </p:spPr>
        <p:txBody>
          <a:bodyPr>
            <a:normAutofit fontScale="77500" lnSpcReduction="20000"/>
          </a:bodyPr>
          <a:lstStyle/>
          <a:p>
            <a:r>
              <a:rPr lang="en-US" dirty="0" smtClean="0">
                <a:solidFill>
                  <a:srgbClr val="595959"/>
                </a:solidFill>
              </a:rPr>
              <a:t>Winemaking became a state monopoly in the 1950’s. </a:t>
            </a:r>
          </a:p>
          <a:p>
            <a:r>
              <a:rPr lang="en-US" dirty="0" smtClean="0">
                <a:solidFill>
                  <a:srgbClr val="595959"/>
                </a:solidFill>
              </a:rPr>
              <a:t>Collectivization led to enlargement of vineyards and to the gradual emergence of single – variety plantations, which is an essential condition for the introduction of standards and higher quality. </a:t>
            </a:r>
          </a:p>
          <a:p>
            <a:r>
              <a:rPr lang="en-US" dirty="0" smtClean="0">
                <a:solidFill>
                  <a:srgbClr val="595959"/>
                </a:solidFill>
              </a:rPr>
              <a:t>The introduction of machines necessitated moving vineyards from the hills to the plains, but this lowered the quality of the wine.</a:t>
            </a:r>
            <a:endParaRPr lang="bg-BG" dirty="0" smtClean="0">
              <a:solidFill>
                <a:srgbClr val="595959"/>
              </a:solidFill>
            </a:endParaRPr>
          </a:p>
          <a:p>
            <a:endParaRPr lang="bg-BG" dirty="0">
              <a:solidFill>
                <a:srgbClr val="595959"/>
              </a:solidFill>
            </a:endParaRPr>
          </a:p>
        </p:txBody>
      </p:sp>
      <p:pic>
        <p:nvPicPr>
          <p:cNvPr id="6" name="Content Placeholder 4" descr="C:\Users\G-Acer\Desktop\Logo Varianti\Logo Full Transparent.png"/>
          <p:cNvPicPr>
            <a:picLocks noChangeAspect="1" noChangeArrowheads="1"/>
          </p:cNvPicPr>
          <p:nvPr/>
        </p:nvPicPr>
        <p:blipFill>
          <a:blip r:embed="rId4" cstate="print"/>
          <a:srcRect l="9471" r="9471"/>
          <a:stretch>
            <a:fillRect/>
          </a:stretch>
        </p:blipFill>
        <p:spPr bwMode="auto">
          <a:xfrm>
            <a:off x="8077200" y="1"/>
            <a:ext cx="1066800" cy="800100"/>
          </a:xfrm>
          <a:prstGeom prst="rect">
            <a:avLst/>
          </a:prstGeom>
          <a:noFill/>
        </p:spPr>
      </p:pic>
    </p:spTree>
    <p:extLst>
      <p:ext uri="{BB962C8B-B14F-4D97-AF65-F5344CB8AC3E}">
        <p14:creationId xmlns:p14="http://schemas.microsoft.com/office/powerpoint/2010/main" val="429184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5098</TotalTime>
  <Words>995</Words>
  <Application>Microsoft Macintosh PowerPoint</Application>
  <PresentationFormat>On-screen Show (4:3)</PresentationFormat>
  <Paragraphs>171</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Bulgarian Wine Sector General Overview</vt:lpstr>
      <vt:lpstr>Whеre is Bulgaria?  </vt:lpstr>
      <vt:lpstr>Where is Bulgaria? In the heart of the Balkan peninsula</vt:lpstr>
      <vt:lpstr>PowerPoint Presentation</vt:lpstr>
      <vt:lpstr>The old Thracian times</vt:lpstr>
      <vt:lpstr>Hellenistic heritage </vt:lpstr>
      <vt:lpstr>Roman times </vt:lpstr>
      <vt:lpstr>Ottoman occupation</vt:lpstr>
      <vt:lpstr>Communist era</vt:lpstr>
      <vt:lpstr>Bulgarian wine industry at a glance</vt:lpstr>
      <vt:lpstr>The new époque</vt:lpstr>
      <vt:lpstr>Key Figures</vt:lpstr>
      <vt:lpstr>Situation of viti viniculture sector in Bulgaria 2013-2015 </vt:lpstr>
      <vt:lpstr>Situation of viti viniculture sector in Bulgaria 2013-2015 </vt:lpstr>
      <vt:lpstr>Situation of viti viniculture sector in Bulgaria 2013-2015 </vt:lpstr>
      <vt:lpstr>SWOT Analysis of Bulgarian wine making Strengths</vt:lpstr>
      <vt:lpstr>Opportunities</vt:lpstr>
      <vt:lpstr>PowerPoint Presentation</vt:lpstr>
      <vt:lpstr>Danube Plain</vt:lpstr>
      <vt:lpstr>Black Sea  </vt:lpstr>
      <vt:lpstr>Rose Valley </vt:lpstr>
      <vt:lpstr>Thracian Lowlands </vt:lpstr>
      <vt:lpstr>Struma River Valley </vt:lpstr>
      <vt:lpstr>Main grape varieties</vt:lpstr>
      <vt:lpstr>Thank you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dc:creator>
  <cp:lastModifiedBy>Galina</cp:lastModifiedBy>
  <cp:revision>15</cp:revision>
  <dcterms:created xsi:type="dcterms:W3CDTF">2016-04-11T17:59:49Z</dcterms:created>
  <dcterms:modified xsi:type="dcterms:W3CDTF">2016-05-08T13:54:43Z</dcterms:modified>
</cp:coreProperties>
</file>